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91" r:id="rId1"/>
  </p:sldMasterIdLst>
  <p:notesMasterIdLst>
    <p:notesMasterId r:id="rId33"/>
  </p:notesMasterIdLst>
  <p:sldIdLst>
    <p:sldId id="256" r:id="rId2"/>
    <p:sldId id="257" r:id="rId3"/>
    <p:sldId id="260" r:id="rId4"/>
    <p:sldId id="265" r:id="rId5"/>
    <p:sldId id="261" r:id="rId6"/>
    <p:sldId id="266" r:id="rId7"/>
    <p:sldId id="267" r:id="rId8"/>
    <p:sldId id="269" r:id="rId9"/>
    <p:sldId id="270" r:id="rId10"/>
    <p:sldId id="272" r:id="rId11"/>
    <p:sldId id="275" r:id="rId12"/>
    <p:sldId id="276" r:id="rId13"/>
    <p:sldId id="277" r:id="rId14"/>
    <p:sldId id="262" r:id="rId15"/>
    <p:sldId id="279" r:id="rId16"/>
    <p:sldId id="278" r:id="rId17"/>
    <p:sldId id="281" r:id="rId18"/>
    <p:sldId id="283" r:id="rId19"/>
    <p:sldId id="285" r:id="rId20"/>
    <p:sldId id="284" r:id="rId21"/>
    <p:sldId id="286" r:id="rId22"/>
    <p:sldId id="287" r:id="rId23"/>
    <p:sldId id="263" r:id="rId24"/>
    <p:sldId id="288" r:id="rId25"/>
    <p:sldId id="289" r:id="rId26"/>
    <p:sldId id="290" r:id="rId27"/>
    <p:sldId id="264" r:id="rId28"/>
    <p:sldId id="291" r:id="rId29"/>
    <p:sldId id="293" r:id="rId30"/>
    <p:sldId id="292" r:id="rId31"/>
    <p:sldId id="294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593"/>
    <p:restoredTop sz="94719"/>
  </p:normalViewPr>
  <p:slideViewPr>
    <p:cSldViewPr snapToGrid="0" snapToObjects="1">
      <p:cViewPr varScale="1">
        <p:scale>
          <a:sx n="120" d="100"/>
          <a:sy n="120" d="100"/>
        </p:scale>
        <p:origin x="26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AEBD724-5633-4A1A-9F78-781486F1990F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F2BD1C97-2029-4355-A086-C8F7912CB85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Outline </a:t>
          </a:r>
        </a:p>
      </dgm:t>
    </dgm:pt>
    <dgm:pt modelId="{2A9D50D2-62E9-4DEC-9AD3-53D9BB5500A9}" type="parTrans" cxnId="{0479F2F0-6D08-4250-9932-E259E08F0AA9}">
      <dgm:prSet/>
      <dgm:spPr/>
      <dgm:t>
        <a:bodyPr/>
        <a:lstStyle/>
        <a:p>
          <a:endParaRPr lang="en-US"/>
        </a:p>
      </dgm:t>
    </dgm:pt>
    <dgm:pt modelId="{EF065C6F-2240-4C12-A29B-51FA58B065A0}" type="sibTrans" cxnId="{0479F2F0-6D08-4250-9932-E259E08F0AA9}">
      <dgm:prSet/>
      <dgm:spPr/>
      <dgm:t>
        <a:bodyPr/>
        <a:lstStyle/>
        <a:p>
          <a:endParaRPr lang="en-US"/>
        </a:p>
      </dgm:t>
    </dgm:pt>
    <dgm:pt modelId="{36844938-9F6F-44B3-B8D2-7546C7FC6E7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Theory</a:t>
          </a:r>
        </a:p>
      </dgm:t>
    </dgm:pt>
    <dgm:pt modelId="{3E9CD95F-B5DB-4C28-BA86-073C01BD9F3C}" type="parTrans" cxnId="{2FBAF23E-6AF3-4D55-87AC-8B76864D364C}">
      <dgm:prSet/>
      <dgm:spPr/>
      <dgm:t>
        <a:bodyPr/>
        <a:lstStyle/>
        <a:p>
          <a:endParaRPr lang="en-US"/>
        </a:p>
      </dgm:t>
    </dgm:pt>
    <dgm:pt modelId="{ABE6E8AE-64CE-4673-8F7D-819E8F9E44A5}" type="sibTrans" cxnId="{2FBAF23E-6AF3-4D55-87AC-8B76864D364C}">
      <dgm:prSet/>
      <dgm:spPr/>
      <dgm:t>
        <a:bodyPr/>
        <a:lstStyle/>
        <a:p>
          <a:endParaRPr lang="en-US"/>
        </a:p>
      </dgm:t>
    </dgm:pt>
    <dgm:pt modelId="{AF0EDE44-F634-4025-934E-248A021253F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Method</a:t>
          </a:r>
        </a:p>
      </dgm:t>
    </dgm:pt>
    <dgm:pt modelId="{CEAD8F69-E52B-4872-8426-5E3A71BC4B92}" type="parTrans" cxnId="{B035830C-D270-4374-891F-F5BB17212407}">
      <dgm:prSet/>
      <dgm:spPr/>
      <dgm:t>
        <a:bodyPr/>
        <a:lstStyle/>
        <a:p>
          <a:endParaRPr lang="en-US"/>
        </a:p>
      </dgm:t>
    </dgm:pt>
    <dgm:pt modelId="{88F436D2-7411-4B11-8BBC-A93BC9B199D1}" type="sibTrans" cxnId="{B035830C-D270-4374-891F-F5BB17212407}">
      <dgm:prSet/>
      <dgm:spPr/>
      <dgm:t>
        <a:bodyPr/>
        <a:lstStyle/>
        <a:p>
          <a:endParaRPr lang="en-US"/>
        </a:p>
      </dgm:t>
    </dgm:pt>
    <dgm:pt modelId="{2561455C-03D4-4AD4-8779-5AA3ED33BA6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Results</a:t>
          </a:r>
        </a:p>
      </dgm:t>
    </dgm:pt>
    <dgm:pt modelId="{C4FD8581-F621-4864-BBB0-A9A8D1C12A30}" type="parTrans" cxnId="{7EF90390-8022-44B4-B85C-4F0028F84C27}">
      <dgm:prSet/>
      <dgm:spPr/>
      <dgm:t>
        <a:bodyPr/>
        <a:lstStyle/>
        <a:p>
          <a:endParaRPr lang="en-US"/>
        </a:p>
      </dgm:t>
    </dgm:pt>
    <dgm:pt modelId="{2FDF5CE3-F615-4C96-881C-A00B133DF031}" type="sibTrans" cxnId="{7EF90390-8022-44B4-B85C-4F0028F84C27}">
      <dgm:prSet/>
      <dgm:spPr/>
      <dgm:t>
        <a:bodyPr/>
        <a:lstStyle/>
        <a:p>
          <a:endParaRPr lang="en-US"/>
        </a:p>
      </dgm:t>
    </dgm:pt>
    <dgm:pt modelId="{FB4A7256-C7C6-4F78-9D5F-93E58B0861B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Conclusion</a:t>
          </a:r>
        </a:p>
      </dgm:t>
    </dgm:pt>
    <dgm:pt modelId="{CE1CC64A-32F2-4118-9E46-A2F69842C6BA}" type="parTrans" cxnId="{994588C3-8945-42EB-8FF5-9FFB956DC2D1}">
      <dgm:prSet/>
      <dgm:spPr/>
      <dgm:t>
        <a:bodyPr/>
        <a:lstStyle/>
        <a:p>
          <a:endParaRPr lang="en-US"/>
        </a:p>
      </dgm:t>
    </dgm:pt>
    <dgm:pt modelId="{803CBF80-5F77-4E46-8747-4B32A87885A0}" type="sibTrans" cxnId="{994588C3-8945-42EB-8FF5-9FFB956DC2D1}">
      <dgm:prSet/>
      <dgm:spPr/>
      <dgm:t>
        <a:bodyPr/>
        <a:lstStyle/>
        <a:p>
          <a:endParaRPr lang="en-US"/>
        </a:p>
      </dgm:t>
    </dgm:pt>
    <dgm:pt modelId="{8521EDC1-C0D3-4932-A537-F9F45155FFDD}" type="pres">
      <dgm:prSet presAssocID="{4AEBD724-5633-4A1A-9F78-781486F1990F}" presName="root" presStyleCnt="0">
        <dgm:presLayoutVars>
          <dgm:dir/>
          <dgm:resizeHandles val="exact"/>
        </dgm:presLayoutVars>
      </dgm:prSet>
      <dgm:spPr/>
    </dgm:pt>
    <dgm:pt modelId="{8426A941-C70E-40A2-A703-3D91271BDE15}" type="pres">
      <dgm:prSet presAssocID="{F2BD1C97-2029-4355-A086-C8F7912CB851}" presName="compNode" presStyleCnt="0"/>
      <dgm:spPr/>
    </dgm:pt>
    <dgm:pt modelId="{873B1253-3C0E-4B2E-902D-C8958C6E8B72}" type="pres">
      <dgm:prSet presAssocID="{F2BD1C97-2029-4355-A086-C8F7912CB851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List"/>
        </a:ext>
      </dgm:extLst>
    </dgm:pt>
    <dgm:pt modelId="{D5B31256-BE28-48D9-9605-1E4646800DFD}" type="pres">
      <dgm:prSet presAssocID="{F2BD1C97-2029-4355-A086-C8F7912CB851}" presName="spaceRect" presStyleCnt="0"/>
      <dgm:spPr/>
    </dgm:pt>
    <dgm:pt modelId="{3AA26AD4-2B9A-4499-9CCB-FBEA80A0EC31}" type="pres">
      <dgm:prSet presAssocID="{F2BD1C97-2029-4355-A086-C8F7912CB851}" presName="textRect" presStyleLbl="revTx" presStyleIdx="0" presStyleCnt="5">
        <dgm:presLayoutVars>
          <dgm:chMax val="1"/>
          <dgm:chPref val="1"/>
        </dgm:presLayoutVars>
      </dgm:prSet>
      <dgm:spPr/>
    </dgm:pt>
    <dgm:pt modelId="{955384EA-1F13-445E-A4C3-29DA38908DCF}" type="pres">
      <dgm:prSet presAssocID="{EF065C6F-2240-4C12-A29B-51FA58B065A0}" presName="sibTrans" presStyleCnt="0"/>
      <dgm:spPr/>
    </dgm:pt>
    <dgm:pt modelId="{06485EF8-5386-4831-B817-C9ED356D74E7}" type="pres">
      <dgm:prSet presAssocID="{36844938-9F6F-44B3-B8D2-7546C7FC6E7E}" presName="compNode" presStyleCnt="0"/>
      <dgm:spPr/>
    </dgm:pt>
    <dgm:pt modelId="{82BA8BBB-451A-4E25-BB51-2EF93E73BCE9}" type="pres">
      <dgm:prSet presAssocID="{36844938-9F6F-44B3-B8D2-7546C7FC6E7E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E789EA4A-B445-4D23-A89C-CE8037F98BBA}" type="pres">
      <dgm:prSet presAssocID="{36844938-9F6F-44B3-B8D2-7546C7FC6E7E}" presName="spaceRect" presStyleCnt="0"/>
      <dgm:spPr/>
    </dgm:pt>
    <dgm:pt modelId="{1D3218D3-8604-4906-B1A3-783CF3825CD2}" type="pres">
      <dgm:prSet presAssocID="{36844938-9F6F-44B3-B8D2-7546C7FC6E7E}" presName="textRect" presStyleLbl="revTx" presStyleIdx="1" presStyleCnt="5">
        <dgm:presLayoutVars>
          <dgm:chMax val="1"/>
          <dgm:chPref val="1"/>
        </dgm:presLayoutVars>
      </dgm:prSet>
      <dgm:spPr/>
    </dgm:pt>
    <dgm:pt modelId="{DC78A166-318D-4452-9322-7A75ACA0ECDC}" type="pres">
      <dgm:prSet presAssocID="{ABE6E8AE-64CE-4673-8F7D-819E8F9E44A5}" presName="sibTrans" presStyleCnt="0"/>
      <dgm:spPr/>
    </dgm:pt>
    <dgm:pt modelId="{B7D99915-96C2-4B3F-AA88-3401F4639544}" type="pres">
      <dgm:prSet presAssocID="{AF0EDE44-F634-4025-934E-248A021253F1}" presName="compNode" presStyleCnt="0"/>
      <dgm:spPr/>
    </dgm:pt>
    <dgm:pt modelId="{82FE6413-24FB-47EB-B878-25B9670F5948}" type="pres">
      <dgm:prSet presAssocID="{AF0EDE44-F634-4025-934E-248A021253F1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ircles with Arrows"/>
        </a:ext>
      </dgm:extLst>
    </dgm:pt>
    <dgm:pt modelId="{FC55031B-D0B9-4646-91AE-8497C44EFD92}" type="pres">
      <dgm:prSet presAssocID="{AF0EDE44-F634-4025-934E-248A021253F1}" presName="spaceRect" presStyleCnt="0"/>
      <dgm:spPr/>
    </dgm:pt>
    <dgm:pt modelId="{DD139C36-D76C-4E16-A5C2-72BF1FCA263C}" type="pres">
      <dgm:prSet presAssocID="{AF0EDE44-F634-4025-934E-248A021253F1}" presName="textRect" presStyleLbl="revTx" presStyleIdx="2" presStyleCnt="5">
        <dgm:presLayoutVars>
          <dgm:chMax val="1"/>
          <dgm:chPref val="1"/>
        </dgm:presLayoutVars>
      </dgm:prSet>
      <dgm:spPr/>
    </dgm:pt>
    <dgm:pt modelId="{44EFC0F1-C3A7-41BA-8AC4-7511C8A44FE1}" type="pres">
      <dgm:prSet presAssocID="{88F436D2-7411-4B11-8BBC-A93BC9B199D1}" presName="sibTrans" presStyleCnt="0"/>
      <dgm:spPr/>
    </dgm:pt>
    <dgm:pt modelId="{A47CB520-C8BF-4A3A-8A5F-A9BD40C2ED39}" type="pres">
      <dgm:prSet presAssocID="{2561455C-03D4-4AD4-8779-5AA3ED33BA60}" presName="compNode" presStyleCnt="0"/>
      <dgm:spPr/>
    </dgm:pt>
    <dgm:pt modelId="{EF8AB37B-3499-492B-A8B7-9B535B5867D0}" type="pres">
      <dgm:prSet presAssocID="{2561455C-03D4-4AD4-8779-5AA3ED33BA60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1FE72E78-8755-4492-9986-8353C1A0570F}" type="pres">
      <dgm:prSet presAssocID="{2561455C-03D4-4AD4-8779-5AA3ED33BA60}" presName="spaceRect" presStyleCnt="0"/>
      <dgm:spPr/>
    </dgm:pt>
    <dgm:pt modelId="{FA3D2637-27FD-46E2-AC99-BFEAFC8B85E7}" type="pres">
      <dgm:prSet presAssocID="{2561455C-03D4-4AD4-8779-5AA3ED33BA60}" presName="textRect" presStyleLbl="revTx" presStyleIdx="3" presStyleCnt="5">
        <dgm:presLayoutVars>
          <dgm:chMax val="1"/>
          <dgm:chPref val="1"/>
        </dgm:presLayoutVars>
      </dgm:prSet>
      <dgm:spPr/>
    </dgm:pt>
    <dgm:pt modelId="{46EC94D6-2CB1-40A6-8B99-83D01B290EE1}" type="pres">
      <dgm:prSet presAssocID="{2FDF5CE3-F615-4C96-881C-A00B133DF031}" presName="sibTrans" presStyleCnt="0"/>
      <dgm:spPr/>
    </dgm:pt>
    <dgm:pt modelId="{4F6F76BF-FCCC-48D7-841E-83CBD824FC14}" type="pres">
      <dgm:prSet presAssocID="{FB4A7256-C7C6-4F78-9D5F-93E58B0861B6}" presName="compNode" presStyleCnt="0"/>
      <dgm:spPr/>
    </dgm:pt>
    <dgm:pt modelId="{7077EEC5-617F-4649-A177-80436FF2437B}" type="pres">
      <dgm:prSet presAssocID="{FB4A7256-C7C6-4F78-9D5F-93E58B0861B6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avel"/>
        </a:ext>
      </dgm:extLst>
    </dgm:pt>
    <dgm:pt modelId="{F725549E-1D5C-4466-89C0-23D6D578DD82}" type="pres">
      <dgm:prSet presAssocID="{FB4A7256-C7C6-4F78-9D5F-93E58B0861B6}" presName="spaceRect" presStyleCnt="0"/>
      <dgm:spPr/>
    </dgm:pt>
    <dgm:pt modelId="{5EF649E0-782B-4CFE-B3CA-6EB7B8983F96}" type="pres">
      <dgm:prSet presAssocID="{FB4A7256-C7C6-4F78-9D5F-93E58B0861B6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B035830C-D270-4374-891F-F5BB17212407}" srcId="{4AEBD724-5633-4A1A-9F78-781486F1990F}" destId="{AF0EDE44-F634-4025-934E-248A021253F1}" srcOrd="2" destOrd="0" parTransId="{CEAD8F69-E52B-4872-8426-5E3A71BC4B92}" sibTransId="{88F436D2-7411-4B11-8BBC-A93BC9B199D1}"/>
    <dgm:cxn modelId="{47F1B52F-5439-E34B-B9AC-7CF6CDD78A33}" type="presOf" srcId="{F2BD1C97-2029-4355-A086-C8F7912CB851}" destId="{3AA26AD4-2B9A-4499-9CCB-FBEA80A0EC31}" srcOrd="0" destOrd="0" presId="urn:microsoft.com/office/officeart/2018/2/layout/IconLabelList"/>
    <dgm:cxn modelId="{2FBAF23E-6AF3-4D55-87AC-8B76864D364C}" srcId="{4AEBD724-5633-4A1A-9F78-781486F1990F}" destId="{36844938-9F6F-44B3-B8D2-7546C7FC6E7E}" srcOrd="1" destOrd="0" parTransId="{3E9CD95F-B5DB-4C28-BA86-073C01BD9F3C}" sibTransId="{ABE6E8AE-64CE-4673-8F7D-819E8F9E44A5}"/>
    <dgm:cxn modelId="{4EDCEE40-BD85-1047-91C6-4E7C4D4081C1}" type="presOf" srcId="{2561455C-03D4-4AD4-8779-5AA3ED33BA60}" destId="{FA3D2637-27FD-46E2-AC99-BFEAFC8B85E7}" srcOrd="0" destOrd="0" presId="urn:microsoft.com/office/officeart/2018/2/layout/IconLabelList"/>
    <dgm:cxn modelId="{E3A6E97E-7AA9-204C-90FC-20068A1943C6}" type="presOf" srcId="{AF0EDE44-F634-4025-934E-248A021253F1}" destId="{DD139C36-D76C-4E16-A5C2-72BF1FCA263C}" srcOrd="0" destOrd="0" presId="urn:microsoft.com/office/officeart/2018/2/layout/IconLabelList"/>
    <dgm:cxn modelId="{7EF90390-8022-44B4-B85C-4F0028F84C27}" srcId="{4AEBD724-5633-4A1A-9F78-781486F1990F}" destId="{2561455C-03D4-4AD4-8779-5AA3ED33BA60}" srcOrd="3" destOrd="0" parTransId="{C4FD8581-F621-4864-BBB0-A9A8D1C12A30}" sibTransId="{2FDF5CE3-F615-4C96-881C-A00B133DF031}"/>
    <dgm:cxn modelId="{BE5A8B98-7D56-BC41-85FE-2B6D1A36A13B}" type="presOf" srcId="{36844938-9F6F-44B3-B8D2-7546C7FC6E7E}" destId="{1D3218D3-8604-4906-B1A3-783CF3825CD2}" srcOrd="0" destOrd="0" presId="urn:microsoft.com/office/officeart/2018/2/layout/IconLabelList"/>
    <dgm:cxn modelId="{D59173BC-0610-CA4F-8ABD-DE2620423AC9}" type="presOf" srcId="{FB4A7256-C7C6-4F78-9D5F-93E58B0861B6}" destId="{5EF649E0-782B-4CFE-B3CA-6EB7B8983F96}" srcOrd="0" destOrd="0" presId="urn:microsoft.com/office/officeart/2018/2/layout/IconLabelList"/>
    <dgm:cxn modelId="{994588C3-8945-42EB-8FF5-9FFB956DC2D1}" srcId="{4AEBD724-5633-4A1A-9F78-781486F1990F}" destId="{FB4A7256-C7C6-4F78-9D5F-93E58B0861B6}" srcOrd="4" destOrd="0" parTransId="{CE1CC64A-32F2-4118-9E46-A2F69842C6BA}" sibTransId="{803CBF80-5F77-4E46-8747-4B32A87885A0}"/>
    <dgm:cxn modelId="{BB9E18E2-B562-A246-9794-2BDAED826757}" type="presOf" srcId="{4AEBD724-5633-4A1A-9F78-781486F1990F}" destId="{8521EDC1-C0D3-4932-A537-F9F45155FFDD}" srcOrd="0" destOrd="0" presId="urn:microsoft.com/office/officeart/2018/2/layout/IconLabelList"/>
    <dgm:cxn modelId="{0479F2F0-6D08-4250-9932-E259E08F0AA9}" srcId="{4AEBD724-5633-4A1A-9F78-781486F1990F}" destId="{F2BD1C97-2029-4355-A086-C8F7912CB851}" srcOrd="0" destOrd="0" parTransId="{2A9D50D2-62E9-4DEC-9AD3-53D9BB5500A9}" sibTransId="{EF065C6F-2240-4C12-A29B-51FA58B065A0}"/>
    <dgm:cxn modelId="{561D76F4-D41F-E740-91AB-B5E08EF621A6}" type="presParOf" srcId="{8521EDC1-C0D3-4932-A537-F9F45155FFDD}" destId="{8426A941-C70E-40A2-A703-3D91271BDE15}" srcOrd="0" destOrd="0" presId="urn:microsoft.com/office/officeart/2018/2/layout/IconLabelList"/>
    <dgm:cxn modelId="{35C85DCF-0F8F-8C47-AE37-48077B989D5B}" type="presParOf" srcId="{8426A941-C70E-40A2-A703-3D91271BDE15}" destId="{873B1253-3C0E-4B2E-902D-C8958C6E8B72}" srcOrd="0" destOrd="0" presId="urn:microsoft.com/office/officeart/2018/2/layout/IconLabelList"/>
    <dgm:cxn modelId="{1F62BC1F-92B9-3A40-A084-031138C778DC}" type="presParOf" srcId="{8426A941-C70E-40A2-A703-3D91271BDE15}" destId="{D5B31256-BE28-48D9-9605-1E4646800DFD}" srcOrd="1" destOrd="0" presId="urn:microsoft.com/office/officeart/2018/2/layout/IconLabelList"/>
    <dgm:cxn modelId="{130F9DA6-0314-134F-AE71-7FDE76A9A376}" type="presParOf" srcId="{8426A941-C70E-40A2-A703-3D91271BDE15}" destId="{3AA26AD4-2B9A-4499-9CCB-FBEA80A0EC31}" srcOrd="2" destOrd="0" presId="urn:microsoft.com/office/officeart/2018/2/layout/IconLabelList"/>
    <dgm:cxn modelId="{0A036AE2-6860-0945-B2EF-12144DED9980}" type="presParOf" srcId="{8521EDC1-C0D3-4932-A537-F9F45155FFDD}" destId="{955384EA-1F13-445E-A4C3-29DA38908DCF}" srcOrd="1" destOrd="0" presId="urn:microsoft.com/office/officeart/2018/2/layout/IconLabelList"/>
    <dgm:cxn modelId="{E18784BD-3C16-494E-90AC-C2DCB2866321}" type="presParOf" srcId="{8521EDC1-C0D3-4932-A537-F9F45155FFDD}" destId="{06485EF8-5386-4831-B817-C9ED356D74E7}" srcOrd="2" destOrd="0" presId="urn:microsoft.com/office/officeart/2018/2/layout/IconLabelList"/>
    <dgm:cxn modelId="{A49E0B35-62B2-C843-B3FD-3AEB5DCE6D7A}" type="presParOf" srcId="{06485EF8-5386-4831-B817-C9ED356D74E7}" destId="{82BA8BBB-451A-4E25-BB51-2EF93E73BCE9}" srcOrd="0" destOrd="0" presId="urn:microsoft.com/office/officeart/2018/2/layout/IconLabelList"/>
    <dgm:cxn modelId="{0D5E498D-2AF3-8E4D-B71E-336332BF9BBD}" type="presParOf" srcId="{06485EF8-5386-4831-B817-C9ED356D74E7}" destId="{E789EA4A-B445-4D23-A89C-CE8037F98BBA}" srcOrd="1" destOrd="0" presId="urn:microsoft.com/office/officeart/2018/2/layout/IconLabelList"/>
    <dgm:cxn modelId="{2768693B-3BD2-0B4D-BE0B-7F60B63399A4}" type="presParOf" srcId="{06485EF8-5386-4831-B817-C9ED356D74E7}" destId="{1D3218D3-8604-4906-B1A3-783CF3825CD2}" srcOrd="2" destOrd="0" presId="urn:microsoft.com/office/officeart/2018/2/layout/IconLabelList"/>
    <dgm:cxn modelId="{6785065A-7452-2745-84B8-1605CB3DDA66}" type="presParOf" srcId="{8521EDC1-C0D3-4932-A537-F9F45155FFDD}" destId="{DC78A166-318D-4452-9322-7A75ACA0ECDC}" srcOrd="3" destOrd="0" presId="urn:microsoft.com/office/officeart/2018/2/layout/IconLabelList"/>
    <dgm:cxn modelId="{72CB88BA-5E02-6843-8192-0CF01C86A943}" type="presParOf" srcId="{8521EDC1-C0D3-4932-A537-F9F45155FFDD}" destId="{B7D99915-96C2-4B3F-AA88-3401F4639544}" srcOrd="4" destOrd="0" presId="urn:microsoft.com/office/officeart/2018/2/layout/IconLabelList"/>
    <dgm:cxn modelId="{959B50F0-F67E-F847-BEB4-28608FBFFBA6}" type="presParOf" srcId="{B7D99915-96C2-4B3F-AA88-3401F4639544}" destId="{82FE6413-24FB-47EB-B878-25B9670F5948}" srcOrd="0" destOrd="0" presId="urn:microsoft.com/office/officeart/2018/2/layout/IconLabelList"/>
    <dgm:cxn modelId="{EC74FC61-E922-0B44-AB37-7B1A059B4755}" type="presParOf" srcId="{B7D99915-96C2-4B3F-AA88-3401F4639544}" destId="{FC55031B-D0B9-4646-91AE-8497C44EFD92}" srcOrd="1" destOrd="0" presId="urn:microsoft.com/office/officeart/2018/2/layout/IconLabelList"/>
    <dgm:cxn modelId="{3A91DB81-CE51-104B-8DE4-385942061B72}" type="presParOf" srcId="{B7D99915-96C2-4B3F-AA88-3401F4639544}" destId="{DD139C36-D76C-4E16-A5C2-72BF1FCA263C}" srcOrd="2" destOrd="0" presId="urn:microsoft.com/office/officeart/2018/2/layout/IconLabelList"/>
    <dgm:cxn modelId="{9FEB2001-BB44-864C-846B-8879F4C8158E}" type="presParOf" srcId="{8521EDC1-C0D3-4932-A537-F9F45155FFDD}" destId="{44EFC0F1-C3A7-41BA-8AC4-7511C8A44FE1}" srcOrd="5" destOrd="0" presId="urn:microsoft.com/office/officeart/2018/2/layout/IconLabelList"/>
    <dgm:cxn modelId="{FDCA860A-575D-064B-A608-0D8927A61250}" type="presParOf" srcId="{8521EDC1-C0D3-4932-A537-F9F45155FFDD}" destId="{A47CB520-C8BF-4A3A-8A5F-A9BD40C2ED39}" srcOrd="6" destOrd="0" presId="urn:microsoft.com/office/officeart/2018/2/layout/IconLabelList"/>
    <dgm:cxn modelId="{180F9C29-1912-0148-BF84-B2AA1CEC0462}" type="presParOf" srcId="{A47CB520-C8BF-4A3A-8A5F-A9BD40C2ED39}" destId="{EF8AB37B-3499-492B-A8B7-9B535B5867D0}" srcOrd="0" destOrd="0" presId="urn:microsoft.com/office/officeart/2018/2/layout/IconLabelList"/>
    <dgm:cxn modelId="{5877A8DF-516F-0944-AF2F-C0DFC68C785E}" type="presParOf" srcId="{A47CB520-C8BF-4A3A-8A5F-A9BD40C2ED39}" destId="{1FE72E78-8755-4492-9986-8353C1A0570F}" srcOrd="1" destOrd="0" presId="urn:microsoft.com/office/officeart/2018/2/layout/IconLabelList"/>
    <dgm:cxn modelId="{66427A77-582F-4C4A-9E8D-7834F17BEED7}" type="presParOf" srcId="{A47CB520-C8BF-4A3A-8A5F-A9BD40C2ED39}" destId="{FA3D2637-27FD-46E2-AC99-BFEAFC8B85E7}" srcOrd="2" destOrd="0" presId="urn:microsoft.com/office/officeart/2018/2/layout/IconLabelList"/>
    <dgm:cxn modelId="{21A558EF-6EED-6A44-8314-414AE159FD1A}" type="presParOf" srcId="{8521EDC1-C0D3-4932-A537-F9F45155FFDD}" destId="{46EC94D6-2CB1-40A6-8B99-83D01B290EE1}" srcOrd="7" destOrd="0" presId="urn:microsoft.com/office/officeart/2018/2/layout/IconLabelList"/>
    <dgm:cxn modelId="{810E59FF-986B-5046-8092-1C415D79BCDF}" type="presParOf" srcId="{8521EDC1-C0D3-4932-A537-F9F45155FFDD}" destId="{4F6F76BF-FCCC-48D7-841E-83CBD824FC14}" srcOrd="8" destOrd="0" presId="urn:microsoft.com/office/officeart/2018/2/layout/IconLabelList"/>
    <dgm:cxn modelId="{C21DC8BD-D593-4E43-84BC-AB1FE8390D24}" type="presParOf" srcId="{4F6F76BF-FCCC-48D7-841E-83CBD824FC14}" destId="{7077EEC5-617F-4649-A177-80436FF2437B}" srcOrd="0" destOrd="0" presId="urn:microsoft.com/office/officeart/2018/2/layout/IconLabelList"/>
    <dgm:cxn modelId="{DA11B6A4-B7E7-F74E-9727-ACF04569E129}" type="presParOf" srcId="{4F6F76BF-FCCC-48D7-841E-83CBD824FC14}" destId="{F725549E-1D5C-4466-89C0-23D6D578DD82}" srcOrd="1" destOrd="0" presId="urn:microsoft.com/office/officeart/2018/2/layout/IconLabelList"/>
    <dgm:cxn modelId="{2E9EFB74-E335-7C42-80A5-F195ACAC84F5}" type="presParOf" srcId="{4F6F76BF-FCCC-48D7-841E-83CBD824FC14}" destId="{5EF649E0-782B-4CFE-B3CA-6EB7B8983F96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3B1253-3C0E-4B2E-902D-C8958C6E8B72}">
      <dsp:nvSpPr>
        <dsp:cNvPr id="0" name=""/>
        <dsp:cNvSpPr/>
      </dsp:nvSpPr>
      <dsp:spPr>
        <a:xfrm>
          <a:off x="879974" y="939094"/>
          <a:ext cx="810000" cy="81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2225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A26AD4-2B9A-4499-9CCB-FBEA80A0EC31}">
      <dsp:nvSpPr>
        <dsp:cNvPr id="0" name=""/>
        <dsp:cNvSpPr/>
      </dsp:nvSpPr>
      <dsp:spPr>
        <a:xfrm>
          <a:off x="384974" y="2019143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Outline </a:t>
          </a:r>
        </a:p>
      </dsp:txBody>
      <dsp:txXfrm>
        <a:off x="384974" y="2019143"/>
        <a:ext cx="1800000" cy="720000"/>
      </dsp:txXfrm>
    </dsp:sp>
    <dsp:sp modelId="{82BA8BBB-451A-4E25-BB51-2EF93E73BCE9}">
      <dsp:nvSpPr>
        <dsp:cNvPr id="0" name=""/>
        <dsp:cNvSpPr/>
      </dsp:nvSpPr>
      <dsp:spPr>
        <a:xfrm>
          <a:off x="2994974" y="939094"/>
          <a:ext cx="810000" cy="81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2225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3218D3-8604-4906-B1A3-783CF3825CD2}">
      <dsp:nvSpPr>
        <dsp:cNvPr id="0" name=""/>
        <dsp:cNvSpPr/>
      </dsp:nvSpPr>
      <dsp:spPr>
        <a:xfrm>
          <a:off x="2499974" y="2019143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Theory</a:t>
          </a:r>
        </a:p>
      </dsp:txBody>
      <dsp:txXfrm>
        <a:off x="2499974" y="2019143"/>
        <a:ext cx="1800000" cy="720000"/>
      </dsp:txXfrm>
    </dsp:sp>
    <dsp:sp modelId="{82FE6413-24FB-47EB-B878-25B9670F5948}">
      <dsp:nvSpPr>
        <dsp:cNvPr id="0" name=""/>
        <dsp:cNvSpPr/>
      </dsp:nvSpPr>
      <dsp:spPr>
        <a:xfrm>
          <a:off x="5109975" y="939094"/>
          <a:ext cx="810000" cy="81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2225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D139C36-D76C-4E16-A5C2-72BF1FCA263C}">
      <dsp:nvSpPr>
        <dsp:cNvPr id="0" name=""/>
        <dsp:cNvSpPr/>
      </dsp:nvSpPr>
      <dsp:spPr>
        <a:xfrm>
          <a:off x="4614975" y="2019143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Method</a:t>
          </a:r>
        </a:p>
      </dsp:txBody>
      <dsp:txXfrm>
        <a:off x="4614975" y="2019143"/>
        <a:ext cx="1800000" cy="720000"/>
      </dsp:txXfrm>
    </dsp:sp>
    <dsp:sp modelId="{EF8AB37B-3499-492B-A8B7-9B535B5867D0}">
      <dsp:nvSpPr>
        <dsp:cNvPr id="0" name=""/>
        <dsp:cNvSpPr/>
      </dsp:nvSpPr>
      <dsp:spPr>
        <a:xfrm>
          <a:off x="7224975" y="939094"/>
          <a:ext cx="810000" cy="8100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2225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3D2637-27FD-46E2-AC99-BFEAFC8B85E7}">
      <dsp:nvSpPr>
        <dsp:cNvPr id="0" name=""/>
        <dsp:cNvSpPr/>
      </dsp:nvSpPr>
      <dsp:spPr>
        <a:xfrm>
          <a:off x="6729975" y="2019143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Results</a:t>
          </a:r>
        </a:p>
      </dsp:txBody>
      <dsp:txXfrm>
        <a:off x="6729975" y="2019143"/>
        <a:ext cx="1800000" cy="720000"/>
      </dsp:txXfrm>
    </dsp:sp>
    <dsp:sp modelId="{7077EEC5-617F-4649-A177-80436FF2437B}">
      <dsp:nvSpPr>
        <dsp:cNvPr id="0" name=""/>
        <dsp:cNvSpPr/>
      </dsp:nvSpPr>
      <dsp:spPr>
        <a:xfrm>
          <a:off x="9339975" y="939094"/>
          <a:ext cx="810000" cy="81000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22225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EF649E0-782B-4CFE-B3CA-6EB7B8983F96}">
      <dsp:nvSpPr>
        <dsp:cNvPr id="0" name=""/>
        <dsp:cNvSpPr/>
      </dsp:nvSpPr>
      <dsp:spPr>
        <a:xfrm>
          <a:off x="8844975" y="2019143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Conclusion</a:t>
          </a:r>
        </a:p>
      </dsp:txBody>
      <dsp:txXfrm>
        <a:off x="8844975" y="2019143"/>
        <a:ext cx="18000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5FDBDA-35FA-9443-9015-07C87AAE5AF6}" type="datetimeFigureOut">
              <a:rPr lang="en-US" smtClean="0"/>
              <a:t>9/29/21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2E2988-E25A-914B-BA73-C4F57ADE74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0414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E2988-E25A-914B-BA73-C4F57ADE742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0482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E2988-E25A-914B-BA73-C4F57ADE742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1808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E2988-E25A-914B-BA73-C4F57ADE742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0567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E2988-E25A-914B-BA73-C4F57ADE742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2837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E2988-E25A-914B-BA73-C4F57ADE742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373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E2988-E25A-914B-BA73-C4F57ADE742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6915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6BF100A6-0093-C14A-A29A-74E69F6162AA}" type="datetimeFigureOut">
              <a:rPr lang="en-US" smtClean="0"/>
              <a:t>9/29/21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85A0168E-BCF8-EF4C-8EC2-1887A43A78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5089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100A6-0093-C14A-A29A-74E69F6162AA}" type="datetimeFigureOut">
              <a:rPr lang="en-US" smtClean="0"/>
              <a:t>9/29/21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0168E-BCF8-EF4C-8EC2-1887A43A78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0178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6BF100A6-0093-C14A-A29A-74E69F6162AA}" type="datetimeFigureOut">
              <a:rPr lang="en-US" smtClean="0"/>
              <a:t>9/29/21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85A0168E-BCF8-EF4C-8EC2-1887A43A78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3639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100A6-0093-C14A-A29A-74E69F6162AA}" type="datetimeFigureOut">
              <a:rPr lang="en-US" smtClean="0"/>
              <a:t>9/29/21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85A0168E-BCF8-EF4C-8EC2-1887A43A78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7183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6BF100A6-0093-C14A-A29A-74E69F6162AA}" type="datetimeFigureOut">
              <a:rPr lang="en-US" smtClean="0"/>
              <a:t>9/29/21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85A0168E-BCF8-EF4C-8EC2-1887A43A78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2974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100A6-0093-C14A-A29A-74E69F6162AA}" type="datetimeFigureOut">
              <a:rPr lang="en-US" smtClean="0"/>
              <a:t>9/29/21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0168E-BCF8-EF4C-8EC2-1887A43A78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3578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100A6-0093-C14A-A29A-74E69F6162AA}" type="datetimeFigureOut">
              <a:rPr lang="en-US" smtClean="0"/>
              <a:t>9/29/21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0168E-BCF8-EF4C-8EC2-1887A43A78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9361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100A6-0093-C14A-A29A-74E69F6162AA}" type="datetimeFigureOut">
              <a:rPr lang="en-US" smtClean="0"/>
              <a:t>9/29/21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0168E-BCF8-EF4C-8EC2-1887A43A78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7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100A6-0093-C14A-A29A-74E69F6162AA}" type="datetimeFigureOut">
              <a:rPr lang="en-US" smtClean="0"/>
              <a:t>9/29/21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0168E-BCF8-EF4C-8EC2-1887A43A78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8220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6BF100A6-0093-C14A-A29A-74E69F6162AA}" type="datetimeFigureOut">
              <a:rPr lang="en-US" smtClean="0"/>
              <a:t>9/29/21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85A0168E-BCF8-EF4C-8EC2-1887A43A78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5038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100A6-0093-C14A-A29A-74E69F6162AA}" type="datetimeFigureOut">
              <a:rPr lang="en-US" smtClean="0"/>
              <a:t>9/29/21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0168E-BCF8-EF4C-8EC2-1887A43A78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721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6BF100A6-0093-C14A-A29A-74E69F6162AA}" type="datetimeFigureOut">
              <a:rPr lang="en-US" smtClean="0"/>
              <a:t>9/29/21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85A0168E-BCF8-EF4C-8EC2-1887A43A78B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168584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2" r:id="rId1"/>
    <p:sldLayoutId id="2147483793" r:id="rId2"/>
    <p:sldLayoutId id="2147483794" r:id="rId3"/>
    <p:sldLayoutId id="2147483795" r:id="rId4"/>
    <p:sldLayoutId id="2147483796" r:id="rId5"/>
    <p:sldLayoutId id="2147483797" r:id="rId6"/>
    <p:sldLayoutId id="2147483798" r:id="rId7"/>
    <p:sldLayoutId id="2147483799" r:id="rId8"/>
    <p:sldLayoutId id="2147483800" r:id="rId9"/>
    <p:sldLayoutId id="2147483801" r:id="rId10"/>
    <p:sldLayoutId id="2147483802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ithub.com/jack-norrie/bayesian_deep_learning_for_audio_classification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sv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10">
            <a:extLst>
              <a:ext uri="{FF2B5EF4-FFF2-40B4-BE49-F238E27FC236}">
                <a16:creationId xmlns:a16="http://schemas.microsoft.com/office/drawing/2014/main" id="{C946306D-5ADD-463A-949A-DEEBA39D70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12">
            <a:extLst>
              <a:ext uri="{FF2B5EF4-FFF2-40B4-BE49-F238E27FC236}">
                <a16:creationId xmlns:a16="http://schemas.microsoft.com/office/drawing/2014/main" id="{A473A035-1F9A-4381-AC96-683CD2DF5D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5422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F4ED641-0671-4D88-92E6-026A8C9F1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4341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A02EF2F-E7B1-40FC-885B-C4D89902B6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180D5DB-9658-40A6-A418-7C69982226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3" y="4199467"/>
            <a:ext cx="11296733" cy="21910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3BA401F-5AB3-F940-BB07-D917CDF60B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7220" y="5234606"/>
            <a:ext cx="10887519" cy="1155960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US" sz="1400" dirty="0">
                <a:solidFill>
                  <a:srgbClr val="FFFFFF"/>
                </a:solidFill>
              </a:rPr>
              <a:t>Student: Jack Robert Norrie</a:t>
            </a:r>
          </a:p>
          <a:p>
            <a:pPr>
              <a:lnSpc>
                <a:spcPct val="90000"/>
              </a:lnSpc>
            </a:pPr>
            <a:r>
              <a:rPr lang="en-US" sz="1400" dirty="0">
                <a:solidFill>
                  <a:srgbClr val="FFFFFF"/>
                </a:solidFill>
              </a:rPr>
              <a:t>Supervisor: Dr Kevin Webster</a:t>
            </a:r>
          </a:p>
          <a:p>
            <a:pPr>
              <a:lnSpc>
                <a:spcPct val="90000"/>
              </a:lnSpc>
            </a:pPr>
            <a:r>
              <a:rPr lang="en-US" sz="1400" dirty="0" err="1">
                <a:solidFill>
                  <a:srgbClr val="FFFFFF"/>
                </a:solidFill>
              </a:rPr>
              <a:t>Github</a:t>
            </a:r>
            <a:r>
              <a:rPr lang="en-US" sz="1400" dirty="0">
                <a:solidFill>
                  <a:srgbClr val="FFFFFF"/>
                </a:solidFill>
              </a:rPr>
              <a:t>: </a:t>
            </a:r>
            <a:r>
              <a:rPr lang="en-US" sz="1400" dirty="0">
                <a:solidFill>
                  <a:srgbClr val="FFFFFF"/>
                </a:solidFill>
                <a:hlinkClick r:id="rId2"/>
              </a:rPr>
              <a:t>https://github.com/jack-norrie/bayesian_deep_learning_for_audio_classification</a:t>
            </a:r>
            <a:r>
              <a:rPr lang="en-US" sz="1400" dirty="0">
                <a:solidFill>
                  <a:srgbClr val="FFFFFF"/>
                </a:solidFill>
              </a:rPr>
              <a:t> </a:t>
            </a:r>
          </a:p>
          <a:p>
            <a:pPr>
              <a:lnSpc>
                <a:spcPct val="90000"/>
              </a:lnSpc>
            </a:pPr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0863AF-0B02-7A4F-8D15-27B74DACDB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7120" y="4319752"/>
            <a:ext cx="10947620" cy="91485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Bayesian Neural Network Audio Classifiers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71A5B1E-CD37-7341-B5CC-96AAFF3683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" r="-1" b="-1"/>
          <a:stretch/>
        </p:blipFill>
        <p:spPr>
          <a:xfrm>
            <a:off x="446532" y="599725"/>
            <a:ext cx="11292143" cy="3557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971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0785C4E7-545B-4D43-81C9-76F75297C2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14406"/>
            <a:ext cx="12192000" cy="62435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EFA499E-F4DC-4889-A998-1AB63657FE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2377" y="638175"/>
            <a:ext cx="3707477" cy="576262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150EF2-1AD3-044C-BE93-8453B99C63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82054"/>
            <a:ext cx="3421229" cy="1013800"/>
          </a:xfrm>
        </p:spPr>
        <p:txBody>
          <a:bodyPr>
            <a:normAutofit/>
          </a:bodyPr>
          <a:lstStyle/>
          <a:p>
            <a:r>
              <a:rPr lang="en-US" sz="2600"/>
              <a:t>Convolutional Neural Networks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B15585B-D7B8-40C2-A1F2-598467789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rgbClr val="9BA0F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73ED3B0-5552-4D1A-A360-A9F37A28C0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939733"/>
            <a:ext cx="3415633" cy="4317185"/>
          </a:xfrm>
        </p:spPr>
        <p:txBody>
          <a:bodyPr>
            <a:normAutofit/>
          </a:bodyPr>
          <a:lstStyle/>
          <a:p>
            <a:pPr lvl="1"/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Convolutional Layer: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Sparsity 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Parameter Sharing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Equivariance to translation</a:t>
            </a:r>
          </a:p>
          <a:p>
            <a:r>
              <a:rPr lang="en-US" dirty="0">
                <a:solidFill>
                  <a:schemeClr val="bg1"/>
                </a:solidFill>
              </a:rPr>
              <a:t>	Pooling Layer: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Dimensionality reduction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Translational invariance</a:t>
            </a:r>
          </a:p>
          <a:p>
            <a:pPr lvl="1"/>
            <a:endParaRPr lang="en-US" dirty="0">
              <a:solidFill>
                <a:schemeClr val="bg1"/>
              </a:solidFill>
            </a:endParaRPr>
          </a:p>
          <a:p>
            <a:pPr marL="324000" lvl="1" indent="0">
              <a:buNone/>
            </a:pPr>
            <a:r>
              <a:rPr lang="en-US" dirty="0">
                <a:solidFill>
                  <a:schemeClr val="bg1"/>
                </a:solidFill>
              </a:rPr>
              <a:t>			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3A3D032A-C9CF-CE49-A24B-F7C1DA9B3C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4838" y="1919280"/>
            <a:ext cx="3024390" cy="3200412"/>
          </a:xfrm>
          <a:prstGeom prst="rect">
            <a:avLst/>
          </a:prstGeom>
        </p:spPr>
      </p:pic>
      <p:pic>
        <p:nvPicPr>
          <p:cNvPr id="7" name="Picture 6" descr="A picture containing line chart&#10;&#10;Description automatically generated">
            <a:extLst>
              <a:ext uri="{FF2B5EF4-FFF2-40B4-BE49-F238E27FC236}">
                <a16:creationId xmlns:a16="http://schemas.microsoft.com/office/drawing/2014/main" id="{516CBF56-EBBA-5F4D-BD1F-AA4294DAAF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7531" y="2753557"/>
            <a:ext cx="3033384" cy="1531858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F8E3B12-4ED7-4DDE-A720-58DAD716A4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58134" y="638173"/>
            <a:ext cx="3686129" cy="5755168"/>
          </a:xfrm>
          <a:prstGeom prst="rect">
            <a:avLst/>
          </a:prstGeom>
          <a:noFill/>
          <a:ln w="19050">
            <a:solidFill>
              <a:srgbClr val="9BA0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48E5443-80E7-4AE3-B50F-9B6837BE09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50180" y="638174"/>
            <a:ext cx="3680469" cy="5755167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0F934AF-74B6-5943-9578-EB5AFF795C51}"/>
              </a:ext>
            </a:extLst>
          </p:cNvPr>
          <p:cNvSpPr txBox="1"/>
          <p:nvPr/>
        </p:nvSpPr>
        <p:spPr>
          <a:xfrm>
            <a:off x="4265042" y="6017838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[4]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DF31B7C-5E90-AA4B-8C7A-46B032EFAC95}"/>
              </a:ext>
            </a:extLst>
          </p:cNvPr>
          <p:cNvSpPr txBox="1"/>
          <p:nvPr/>
        </p:nvSpPr>
        <p:spPr>
          <a:xfrm>
            <a:off x="8027974" y="6011827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[4]</a:t>
            </a:r>
          </a:p>
        </p:txBody>
      </p:sp>
    </p:spTree>
    <p:extLst>
      <p:ext uri="{BB962C8B-B14F-4D97-AF65-F5344CB8AC3E}">
        <p14:creationId xmlns:p14="http://schemas.microsoft.com/office/powerpoint/2010/main" val="6874509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24">
            <a:extLst>
              <a:ext uri="{FF2B5EF4-FFF2-40B4-BE49-F238E27FC236}">
                <a16:creationId xmlns:a16="http://schemas.microsoft.com/office/drawing/2014/main" id="{F875149D-F692-45DA-8324-D5E0193D5F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48641"/>
            <a:ext cx="12191999" cy="63093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26">
            <a:extLst>
              <a:ext uri="{FF2B5EF4-FFF2-40B4-BE49-F238E27FC236}">
                <a16:creationId xmlns:a16="http://schemas.microsoft.com/office/drawing/2014/main" id="{7B89EEFD-93BC-4ACF-962C-E6279E72B0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1436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2F50C5-E77F-FD46-A577-63F11F7FB1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189" y="1209184"/>
            <a:ext cx="3089189" cy="4734416"/>
          </a:xfrm>
        </p:spPr>
        <p:txBody>
          <a:bodyPr anchor="ctr">
            <a:normAutofit/>
          </a:bodyPr>
          <a:lstStyle/>
          <a:p>
            <a:r>
              <a:rPr lang="en-US"/>
              <a:t>Artificial Neural Networks as Probabilistic models</a:t>
            </a:r>
          </a:p>
        </p:txBody>
      </p:sp>
      <p:sp>
        <p:nvSpPr>
          <p:cNvPr id="37" name="Rectangle 28">
            <a:extLst>
              <a:ext uri="{FF2B5EF4-FFF2-40B4-BE49-F238E27FC236}">
                <a16:creationId xmlns:a16="http://schemas.microsoft.com/office/drawing/2014/main" id="{C0B19935-C760-4698-9DD1-973C8A428D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Rectangle 30">
            <a:extLst>
              <a:ext uri="{FF2B5EF4-FFF2-40B4-BE49-F238E27FC236}">
                <a16:creationId xmlns:a16="http://schemas.microsoft.com/office/drawing/2014/main" id="{08990612-E008-4F02-AEBB-B140BE7535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rgbClr val="73CA9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9" name="Rectangle 32">
            <a:extLst>
              <a:ext uri="{FF2B5EF4-FFF2-40B4-BE49-F238E27FC236}">
                <a16:creationId xmlns:a16="http://schemas.microsoft.com/office/drawing/2014/main" id="{A310A41F-3A14-4150-B6CF-0A577DDDEA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1C368DC7-CAFB-437C-88F5-9C32344E990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61870" y="723900"/>
                <a:ext cx="7183597" cy="3152362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90000"/>
                  </a:lnSpc>
                  <a:buClr>
                    <a:srgbClr val="73CA95"/>
                  </a:buClr>
                </a:pPr>
                <a:r>
                  <a:rPr lang="en-US" dirty="0"/>
                  <a:t>Softmax outputs can be considered to form a categorical distribution</a:t>
                </a:r>
              </a:p>
              <a:p>
                <a:pPr lvl="1">
                  <a:lnSpc>
                    <a:spcPct val="90000"/>
                  </a:lnSpc>
                  <a:buClr>
                    <a:srgbClr val="73CA95"/>
                  </a:buClr>
                </a:pPr>
                <a:r>
                  <a:rPr lang="en-US" dirty="0"/>
                  <a:t>MLE then corresponds to minimizing categorical cross entropy loss</a:t>
                </a:r>
              </a:p>
              <a:p>
                <a:pPr>
                  <a:lnSpc>
                    <a:spcPct val="90000"/>
                  </a:lnSpc>
                  <a:buClr>
                    <a:srgbClr val="73CA95"/>
                  </a:buClr>
                </a:pPr>
                <a:r>
                  <a:rPr lang="en-US" dirty="0"/>
                  <a:t>Regularization is equivalent to assumptions on prior over weights:</a:t>
                </a:r>
              </a:p>
              <a:p>
                <a:pPr lvl="1">
                  <a:lnSpc>
                    <a:spcPct val="90000"/>
                  </a:lnSpc>
                  <a:buClr>
                    <a:srgbClr val="73CA95"/>
                  </a:buClr>
                </a:pPr>
                <a:r>
                  <a:rPr lang="en-US" dirty="0"/>
                  <a:t>L1 Regularization - Laplacian Prior: 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𝐿𝑎𝑝𝑙𝑎𝑐𝑒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0,  </m:t>
                        </m:r>
                        <m:f>
                          <m:f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den>
                        </m:f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endParaRPr lang="en-US" dirty="0"/>
              </a:p>
              <a:p>
                <a:pPr lvl="1">
                  <a:lnSpc>
                    <a:spcPct val="90000"/>
                  </a:lnSpc>
                  <a:buClr>
                    <a:srgbClr val="73CA95"/>
                  </a:buClr>
                </a:pPr>
                <a:r>
                  <a:rPr lang="en-US" dirty="0"/>
                  <a:t>L2 Regularization -  Gaussian Prior: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GB" i="1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𝑁𝑜𝑟𝑚𝑎𝑙</m:t>
                    </m:r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0,  </m:t>
                        </m:r>
                        <m:f>
                          <m:f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den>
                        </m:f>
                      </m:e>
                    </m:d>
                  </m:oMath>
                </a14:m>
                <a:endParaRPr lang="en-US" dirty="0"/>
              </a:p>
              <a:p>
                <a:pPr>
                  <a:lnSpc>
                    <a:spcPct val="90000"/>
                  </a:lnSpc>
                  <a:buClr>
                    <a:srgbClr val="73CA95"/>
                  </a:buClr>
                </a:pPr>
                <a:r>
                  <a:rPr lang="en-US" dirty="0"/>
                  <a:t>Generalization is multi-faceted:</a:t>
                </a:r>
              </a:p>
              <a:p>
                <a:pPr lvl="1">
                  <a:lnSpc>
                    <a:spcPct val="90000"/>
                  </a:lnSpc>
                  <a:buClr>
                    <a:srgbClr val="73CA95"/>
                  </a:buClr>
                </a:pPr>
                <a:r>
                  <a:rPr lang="en-US" dirty="0"/>
                  <a:t>Support: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𝒟</m:t>
                    </m:r>
                  </m:oMath>
                </a14:m>
                <a:r>
                  <a:rPr lang="en-US" dirty="0"/>
                  <a:t>) &gt; 0 </a:t>
                </a:r>
              </a:p>
              <a:p>
                <a:pPr lvl="1">
                  <a:lnSpc>
                    <a:spcPct val="90000"/>
                  </a:lnSpc>
                  <a:buClr>
                    <a:srgbClr val="73CA95"/>
                  </a:buClr>
                </a:pPr>
                <a:r>
                  <a:rPr lang="en-US" dirty="0"/>
                  <a:t>Inductive Biases: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𝒟</m:t>
                    </m:r>
                  </m:oMath>
                </a14:m>
                <a:r>
                  <a:rPr lang="en-US" dirty="0"/>
                  <a:t>) </a:t>
                </a:r>
              </a:p>
            </p:txBody>
          </p:sp>
        </mc:Choice>
        <mc:Fallback xmlns="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1C368DC7-CAFB-437C-88F5-9C32344E99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61870" y="723900"/>
                <a:ext cx="7183597" cy="3152362"/>
              </a:xfrm>
              <a:blipFill>
                <a:blip r:embed="rId2"/>
                <a:stretch>
                  <a:fillRect l="-353" t="-803" b="-16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90208DD1-DDCF-AA44-873B-7A5B41B45E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1870" y="4149588"/>
            <a:ext cx="7183597" cy="172406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19450ED-D81C-BF47-896E-A8664DAF7114}"/>
              </a:ext>
            </a:extLst>
          </p:cNvPr>
          <p:cNvSpPr txBox="1"/>
          <p:nvPr/>
        </p:nvSpPr>
        <p:spPr>
          <a:xfrm>
            <a:off x="4561870" y="6112266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[5]</a:t>
            </a:r>
          </a:p>
        </p:txBody>
      </p:sp>
    </p:spTree>
    <p:extLst>
      <p:ext uri="{BB962C8B-B14F-4D97-AF65-F5344CB8AC3E}">
        <p14:creationId xmlns:p14="http://schemas.microsoft.com/office/powerpoint/2010/main" val="18376901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1F1CF-9204-B04C-A2A4-E2B60FB964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Bayesian Neural Networks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673709A-0902-6F43-8CAC-0AEB0B29D474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581192" y="2228003"/>
                <a:ext cx="5989289" cy="3900339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Bayesian Neural Networks (BNNs) attempt to infer posterior over parameters</a:t>
                </a:r>
              </a:p>
              <a:p>
                <a:r>
                  <a:rPr lang="en-US" dirty="0"/>
                  <a:t>Exact Calculation of the posterior is computationally intractable</a:t>
                </a:r>
              </a:p>
              <a:p>
                <a:r>
                  <a:rPr lang="en-US" dirty="0"/>
                  <a:t>Variational Inference converts posterior estimation into an optimization problem: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𝐾𝐿</m:t>
                        </m:r>
                      </m:sub>
                    </m:sSub>
                    <m:d>
                      <m:dPr>
                        <m:endChr m:val="|"/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d>
                          <m:d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</m:d>
                      </m:e>
                    </m:d>
                    <m:r>
                      <a:rPr lang="en-GB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; </m:t>
                    </m:r>
                    <m:r>
                      <a:rPr lang="en-GB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𝒟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)) 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∼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  <m:d>
                          <m:dPr>
                            <m:ctrlP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;</m:t>
                            </m:r>
                            <m: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</m:e>
                        </m:d>
                      </m:sub>
                    </m:sSub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GB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log</m:t>
                        </m:r>
                        <m:d>
                          <m:dPr>
                            <m:ctrlP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GB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  <m:d>
                                  <m:d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;</m:t>
                                    </m:r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</m:d>
                              </m:num>
                              <m:den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; </m:t>
                                </m:r>
                                <m:r>
                                  <a:rPr lang="en-GB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𝒟</m:t>
                                </m:r>
                                <m:r>
                                  <a:rPr lang="en-GB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den>
                            </m:f>
                          </m:e>
                        </m:d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⁡</m:t>
                        </m:r>
                      </m:e>
                    </m:d>
                  </m:oMath>
                </a14:m>
                <a:endParaRPr lang="en-GB" dirty="0">
                  <a:ea typeface="Cambria Math" panose="02040503050406030204" pitchFamily="18" charset="0"/>
                </a:endParaRPr>
              </a:p>
              <a:p>
                <a:r>
                  <a:rPr lang="en-US" dirty="0"/>
                  <a:t>This gives rise to the variational free energy loss function: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GB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ℱ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;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𝒟</m:t>
                        </m:r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∼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  <m:d>
                          <m:dPr>
                            <m:ctrlP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;</m:t>
                            </m:r>
                            <m: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</m:e>
                        </m:d>
                      </m:sub>
                    </m:sSub>
                    <m:d>
                      <m:dPr>
                        <m:ctrlPr>
                          <a:rPr lang="en-GB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GB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log</m:t>
                        </m:r>
                        <m:d>
                          <m:dPr>
                            <m:ctrlP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𝒟</m:t>
                            </m:r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; </m:t>
                            </m:r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𝐾𝐿</m:t>
                        </m:r>
                      </m:sub>
                    </m:sSub>
                    <m:d>
                      <m:dPr>
                        <m:endChr m:val="|"/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𝑞</m:t>
                        </m:r>
                        <m:d>
                          <m:d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n-GB" i="1" smtClean="0"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a:rPr lang="en-GB" i="1" smtClean="0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</m:d>
                      </m:e>
                    </m:d>
                    <m:r>
                      <a:rPr lang="en-GB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))</m:t>
                    </m:r>
                  </m:oMath>
                </a14:m>
                <a:endParaRPr lang="en-GB" dirty="0">
                  <a:ea typeface="Cambria Math" panose="02040503050406030204" pitchFamily="18" charset="0"/>
                </a:endParaRPr>
              </a:p>
              <a:p>
                <a:pPr marL="324000" lvl="1" indent="0" algn="ctr">
                  <a:buNone/>
                </a:pPr>
                <a:endParaRPr lang="en-GB" dirty="0"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673709A-0902-6F43-8CAC-0AEB0B29D47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581192" y="2228003"/>
                <a:ext cx="5989289" cy="3900339"/>
              </a:xfrm>
              <a:blipFill>
                <a:blip r:embed="rId3"/>
                <a:stretch>
                  <a:fillRect l="-211" r="-6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778892C6-981D-2B40-B9C6-20E97D84AEF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7004115" y="2228003"/>
            <a:ext cx="4075675" cy="1697461"/>
          </a:xfrm>
        </p:spPr>
      </p:pic>
      <p:pic>
        <p:nvPicPr>
          <p:cNvPr id="12" name="Picture 11" descr="Histogram&#10;&#10;Description automatically generated">
            <a:extLst>
              <a:ext uri="{FF2B5EF4-FFF2-40B4-BE49-F238E27FC236}">
                <a16:creationId xmlns:a16="http://schemas.microsoft.com/office/drawing/2014/main" id="{4D14F753-3157-FA42-8966-40F0FA9D17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04115" y="4048995"/>
            <a:ext cx="4301960" cy="204652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7B88102-CFE7-2D40-B1C3-90B24A1A6F12}"/>
              </a:ext>
            </a:extLst>
          </p:cNvPr>
          <p:cNvSpPr txBox="1"/>
          <p:nvPr/>
        </p:nvSpPr>
        <p:spPr>
          <a:xfrm>
            <a:off x="10852805" y="6071803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[3]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62E1D1-D630-4B41-AA15-CBD94B427303}"/>
              </a:ext>
            </a:extLst>
          </p:cNvPr>
          <p:cNvSpPr txBox="1"/>
          <p:nvPr/>
        </p:nvSpPr>
        <p:spPr>
          <a:xfrm>
            <a:off x="10852105" y="3518711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[6]</a:t>
            </a:r>
          </a:p>
        </p:txBody>
      </p:sp>
    </p:spTree>
    <p:extLst>
      <p:ext uri="{BB962C8B-B14F-4D97-AF65-F5344CB8AC3E}">
        <p14:creationId xmlns:p14="http://schemas.microsoft.com/office/powerpoint/2010/main" val="14304030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E830057-F4EE-412A-8526-36BE1CE18C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AAEBA82-E2D4-4653-AEE3-E95B330DDA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386509E-DAF8-4DA0-B09B-FA3FB341C2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104403F-BB31-4282-8635-1B39793F36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2A28AC4B-805D-4091-A648-61572081C7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14406"/>
            <a:ext cx="12192000" cy="62435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9373A6F-2E1F-4613-8E1D-D68057D29F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2377" y="614407"/>
            <a:ext cx="3707477" cy="561177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B9437C-9071-1644-9D14-5E03329C44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255" y="702156"/>
            <a:ext cx="3409783" cy="10138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Deep Ensembles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6D733BE-061E-4600-B6A3-62A68EF2C6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rgbClr val="FA007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D4D3D7-5445-0047-92FC-C97E88FFDB4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1255" y="1964168"/>
            <a:ext cx="3409782" cy="403658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Train M different Neural networks with different initializations</a:t>
            </a:r>
          </a:p>
          <a:p>
            <a:pPr lvl="1"/>
            <a:r>
              <a:rPr lang="en-US">
                <a:solidFill>
                  <a:schemeClr val="bg1"/>
                </a:solidFill>
              </a:rPr>
              <a:t>Better performance than BNNs</a:t>
            </a:r>
          </a:p>
          <a:p>
            <a:pPr lvl="1"/>
            <a:r>
              <a:rPr lang="en-US">
                <a:solidFill>
                  <a:schemeClr val="bg1"/>
                </a:solidFill>
              </a:rPr>
              <a:t> More computationally expensive</a:t>
            </a:r>
          </a:p>
        </p:txBody>
      </p:sp>
      <p:pic>
        <p:nvPicPr>
          <p:cNvPr id="6" name="Content Placeholder 5" descr="Diagram&#10;&#10;Description automatically generated">
            <a:extLst>
              <a:ext uri="{FF2B5EF4-FFF2-40B4-BE49-F238E27FC236}">
                <a16:creationId xmlns:a16="http://schemas.microsoft.com/office/drawing/2014/main" id="{114030A7-F65A-DD42-B437-9AB9076B4EA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791522" y="1735737"/>
            <a:ext cx="6489819" cy="340715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EAC595C-B7C5-3547-9F70-1AC69DC068D9}"/>
              </a:ext>
            </a:extLst>
          </p:cNvPr>
          <p:cNvSpPr txBox="1"/>
          <p:nvPr/>
        </p:nvSpPr>
        <p:spPr>
          <a:xfrm>
            <a:off x="10827371" y="5020435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[7]</a:t>
            </a:r>
          </a:p>
        </p:txBody>
      </p:sp>
    </p:spTree>
    <p:extLst>
      <p:ext uri="{BB962C8B-B14F-4D97-AF65-F5344CB8AC3E}">
        <p14:creationId xmlns:p14="http://schemas.microsoft.com/office/powerpoint/2010/main" val="2813617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8">
            <a:extLst>
              <a:ext uri="{FF2B5EF4-FFF2-40B4-BE49-F238E27FC236}">
                <a16:creationId xmlns:a16="http://schemas.microsoft.com/office/drawing/2014/main" id="{0E830057-F4EE-412A-8526-36BE1CE18C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Rectangle 10">
            <a:extLst>
              <a:ext uri="{FF2B5EF4-FFF2-40B4-BE49-F238E27FC236}">
                <a16:creationId xmlns:a16="http://schemas.microsoft.com/office/drawing/2014/main" id="{BAAEBA82-E2D4-4653-AEE3-E95B330DDA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5" name="Rectangle 12">
            <a:extLst>
              <a:ext uri="{FF2B5EF4-FFF2-40B4-BE49-F238E27FC236}">
                <a16:creationId xmlns:a16="http://schemas.microsoft.com/office/drawing/2014/main" id="{2386509E-DAF8-4DA0-B09B-FA3FB341C2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Rectangle 14">
            <a:extLst>
              <a:ext uri="{FF2B5EF4-FFF2-40B4-BE49-F238E27FC236}">
                <a16:creationId xmlns:a16="http://schemas.microsoft.com/office/drawing/2014/main" id="{44E11946-6976-4B44-971A-07BFBE9544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7" name="Rectangle 16">
            <a:extLst>
              <a:ext uri="{FF2B5EF4-FFF2-40B4-BE49-F238E27FC236}">
                <a16:creationId xmlns:a16="http://schemas.microsoft.com/office/drawing/2014/main" id="{85DD9E25-AB50-4F01-9CA6-96497CDE72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8175"/>
            <a:ext cx="12191999" cy="62198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Graphic 5" descr="Circles with Arrows">
            <a:extLst>
              <a:ext uri="{FF2B5EF4-FFF2-40B4-BE49-F238E27FC236}">
                <a16:creationId xmlns:a16="http://schemas.microsoft.com/office/drawing/2014/main" id="{2BBAAB41-41EE-482B-A638-C6FE9DAB82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23031" y="1208531"/>
            <a:ext cx="4735069" cy="4735069"/>
          </a:xfrm>
          <a:prstGeom prst="rect">
            <a:avLst/>
          </a:prstGeom>
        </p:spPr>
      </p:pic>
      <p:sp>
        <p:nvSpPr>
          <p:cNvPr id="29" name="Rectangle 18">
            <a:extLst>
              <a:ext uri="{FF2B5EF4-FFF2-40B4-BE49-F238E27FC236}">
                <a16:creationId xmlns:a16="http://schemas.microsoft.com/office/drawing/2014/main" id="{707788D3-E467-4E25-A5E9-FD41795BD5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1D585D-23CA-EE43-A742-66AB13CD73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6275" y="1419225"/>
            <a:ext cx="3081576" cy="208586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Method</a:t>
            </a:r>
          </a:p>
        </p:txBody>
      </p:sp>
      <p:sp>
        <p:nvSpPr>
          <p:cNvPr id="30" name="Rectangle 20">
            <a:extLst>
              <a:ext uri="{FF2B5EF4-FFF2-40B4-BE49-F238E27FC236}">
                <a16:creationId xmlns:a16="http://schemas.microsoft.com/office/drawing/2014/main" id="{E12301D8-0106-4E04-A846-C29A66593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8738157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E830057-F4EE-412A-8526-36BE1CE18C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AAEBA82-E2D4-4653-AEE3-E95B330DDA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386509E-DAF8-4DA0-B09B-FA3FB341C2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4E11946-6976-4B44-971A-07BFBE9544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1064C44D-91AF-4137-BC06-4F0B21DDCC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8175"/>
            <a:ext cx="12191999" cy="62198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Calendar&#10;&#10;Description automatically generated">
            <a:extLst>
              <a:ext uri="{FF2B5EF4-FFF2-40B4-BE49-F238E27FC236}">
                <a16:creationId xmlns:a16="http://schemas.microsoft.com/office/drawing/2014/main" id="{5EE3B576-406C-2648-A6C4-359A4FDAEF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1216" y="640140"/>
            <a:ext cx="4826523" cy="5797627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229A9569-B54F-4022-89FD-8D5585618B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36079" y="723899"/>
            <a:ext cx="5009388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C2F578-2E04-5A48-8D2C-B659C9B984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2814" y="819037"/>
            <a:ext cx="4115917" cy="1799294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100" dirty="0">
                <a:solidFill>
                  <a:srgbClr val="FFFFFF"/>
                </a:solidFill>
              </a:rPr>
              <a:t>ESC-50: Dataset for Environmental Sound Classification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3B4502C-7226-432B-827E-8454CB375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rgbClr val="E4998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B67855-B32E-674B-B343-02EF568F56F2}"/>
              </a:ext>
            </a:extLst>
          </p:cNvPr>
          <p:cNvSpPr txBox="1"/>
          <p:nvPr/>
        </p:nvSpPr>
        <p:spPr>
          <a:xfrm>
            <a:off x="7146747" y="2618330"/>
            <a:ext cx="4115917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2"/>
              </a:buClr>
              <a:buFont typeface="Wingdings" pitchFamily="2" charset="2"/>
              <a:buChar char="§"/>
            </a:pPr>
            <a:r>
              <a:rPr lang="en-US" dirty="0">
                <a:solidFill>
                  <a:schemeClr val="bg1"/>
                </a:solidFill>
              </a:rPr>
              <a:t>2000 5s audio recordings of environmental sounds </a:t>
            </a:r>
          </a:p>
          <a:p>
            <a:pPr marL="742950" lvl="1" indent="-285750">
              <a:buClr>
                <a:schemeClr val="accent2"/>
              </a:buClr>
              <a:buFont typeface="Wingdings" pitchFamily="2" charset="2"/>
              <a:buChar char="§"/>
            </a:pPr>
            <a:r>
              <a:rPr lang="en-US" dirty="0">
                <a:solidFill>
                  <a:schemeClr val="bg1"/>
                </a:solidFill>
              </a:rPr>
              <a:t>5 class categories</a:t>
            </a:r>
          </a:p>
          <a:p>
            <a:pPr marL="1200150" lvl="2" indent="-285750">
              <a:buClr>
                <a:schemeClr val="accent2"/>
              </a:buClr>
              <a:buFont typeface="Wingdings" pitchFamily="2" charset="2"/>
              <a:buChar char="§"/>
            </a:pPr>
            <a:r>
              <a:rPr lang="en-US" dirty="0">
                <a:solidFill>
                  <a:schemeClr val="bg1"/>
                </a:solidFill>
              </a:rPr>
              <a:t>Animal</a:t>
            </a:r>
          </a:p>
          <a:p>
            <a:pPr marL="1200150" lvl="2" indent="-285750">
              <a:buClr>
                <a:schemeClr val="accent2"/>
              </a:buClr>
              <a:buFont typeface="Wingdings" pitchFamily="2" charset="2"/>
              <a:buChar char="§"/>
            </a:pPr>
            <a:r>
              <a:rPr lang="en-US" dirty="0">
                <a:solidFill>
                  <a:schemeClr val="bg1"/>
                </a:solidFill>
              </a:rPr>
              <a:t>Landscape</a:t>
            </a:r>
          </a:p>
          <a:p>
            <a:pPr marL="1200150" lvl="2" indent="-285750">
              <a:buClr>
                <a:schemeClr val="accent2"/>
              </a:buClr>
              <a:buFont typeface="Wingdings" pitchFamily="2" charset="2"/>
              <a:buChar char="§"/>
            </a:pPr>
            <a:r>
              <a:rPr lang="en-US" dirty="0">
                <a:solidFill>
                  <a:schemeClr val="bg1"/>
                </a:solidFill>
              </a:rPr>
              <a:t>Human</a:t>
            </a:r>
          </a:p>
          <a:p>
            <a:pPr marL="1200150" lvl="2" indent="-285750">
              <a:buClr>
                <a:schemeClr val="accent2"/>
              </a:buClr>
              <a:buFont typeface="Wingdings" pitchFamily="2" charset="2"/>
              <a:buChar char="§"/>
            </a:pPr>
            <a:r>
              <a:rPr lang="en-US" dirty="0">
                <a:solidFill>
                  <a:schemeClr val="bg1"/>
                </a:solidFill>
              </a:rPr>
              <a:t>Urban Interior</a:t>
            </a:r>
          </a:p>
          <a:p>
            <a:pPr marL="1200150" lvl="2" indent="-285750">
              <a:buClr>
                <a:schemeClr val="accent2"/>
              </a:buClr>
              <a:buFont typeface="Wingdings" pitchFamily="2" charset="2"/>
              <a:buChar char="§"/>
            </a:pPr>
            <a:r>
              <a:rPr lang="en-US" dirty="0">
                <a:solidFill>
                  <a:schemeClr val="bg1"/>
                </a:solidFill>
              </a:rPr>
              <a:t>Urban Exterior</a:t>
            </a:r>
          </a:p>
          <a:p>
            <a:pPr marL="742950" lvl="1" indent="-285750">
              <a:buClr>
                <a:schemeClr val="accent2"/>
              </a:buClr>
              <a:buFont typeface="Wingdings" pitchFamily="2" charset="2"/>
              <a:buChar char="§"/>
            </a:pPr>
            <a:r>
              <a:rPr lang="en-US" dirty="0">
                <a:solidFill>
                  <a:schemeClr val="bg1"/>
                </a:solidFill>
              </a:rPr>
              <a:t>50 classes</a:t>
            </a:r>
          </a:p>
          <a:p>
            <a:pPr marL="742950" lvl="1" indent="-285750">
              <a:buClr>
                <a:schemeClr val="accent2"/>
              </a:buClr>
              <a:buFont typeface="Wingdings" pitchFamily="2" charset="2"/>
              <a:buChar char="§"/>
            </a:pPr>
            <a:r>
              <a:rPr lang="en-US" dirty="0">
                <a:solidFill>
                  <a:schemeClr val="bg1"/>
                </a:solidFill>
              </a:rPr>
              <a:t>40 observations per class</a:t>
            </a:r>
          </a:p>
          <a:p>
            <a:pPr marL="285750" indent="-285750">
              <a:buClr>
                <a:schemeClr val="accent2"/>
              </a:buClr>
              <a:buFont typeface="Wingdings" pitchFamily="2" charset="2"/>
              <a:buChar char="§"/>
            </a:pPr>
            <a:r>
              <a:rPr lang="en-US" dirty="0">
                <a:solidFill>
                  <a:schemeClr val="bg1"/>
                </a:solidFill>
              </a:rPr>
              <a:t>44.1 kHz sample rate</a:t>
            </a:r>
          </a:p>
          <a:p>
            <a:pPr marL="285750" indent="-285750">
              <a:buClr>
                <a:schemeClr val="accent2"/>
              </a:buClr>
              <a:buFont typeface="Wingdings" pitchFamily="2" charset="2"/>
              <a:buChar char="§"/>
            </a:pPr>
            <a:r>
              <a:rPr lang="en-US" dirty="0">
                <a:solidFill>
                  <a:schemeClr val="bg1"/>
                </a:solidFill>
              </a:rPr>
              <a:t>16 bits/sample bit depth</a:t>
            </a:r>
          </a:p>
          <a:p>
            <a:pPr marL="285750" indent="-285750">
              <a:buClr>
                <a:schemeClr val="accent2"/>
              </a:buClr>
              <a:buFont typeface="Wingdings" pitchFamily="2" charset="2"/>
              <a:buChar char="§"/>
            </a:pPr>
            <a:r>
              <a:rPr lang="en-US" dirty="0">
                <a:solidFill>
                  <a:schemeClr val="bg1"/>
                </a:solidFill>
              </a:rPr>
              <a:t>Pre-defined 5-fold cross validation folds </a:t>
            </a:r>
          </a:p>
        </p:txBody>
      </p:sp>
    </p:spTree>
    <p:extLst>
      <p:ext uri="{BB962C8B-B14F-4D97-AF65-F5344CB8AC3E}">
        <p14:creationId xmlns:p14="http://schemas.microsoft.com/office/powerpoint/2010/main" val="12361610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B16B0-C5D5-8F48-8A98-426450018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Spectrograms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ED86BE2E-3867-6F49-BAF2-386A71886F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0584" y="2012212"/>
            <a:ext cx="3100236" cy="4294320"/>
          </a:xfrm>
          <a:prstGeom prst="rect">
            <a:avLst/>
          </a:prstGeom>
        </p:spPr>
      </p:pic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D70A7279-F2D9-2648-97FD-E9BB1422C0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9949" y="2012213"/>
            <a:ext cx="3735713" cy="4482856"/>
          </a:xfrm>
          <a:prstGeom prst="rect">
            <a:avLst/>
          </a:prstGeom>
        </p:spPr>
      </p:pic>
      <p:pic>
        <p:nvPicPr>
          <p:cNvPr id="14" name="Picture 13" descr="A picture containing shape&#10;&#10;Description automatically generated">
            <a:extLst>
              <a:ext uri="{FF2B5EF4-FFF2-40B4-BE49-F238E27FC236}">
                <a16:creationId xmlns:a16="http://schemas.microsoft.com/office/drawing/2014/main" id="{01624889-9BD9-9D4A-A986-99B03BE196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179" y="2012212"/>
            <a:ext cx="3812895" cy="42943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E45E66F-B108-0144-AC2F-9657B7DB1741}"/>
              </a:ext>
            </a:extLst>
          </p:cNvPr>
          <p:cNvSpPr txBox="1"/>
          <p:nvPr/>
        </p:nvSpPr>
        <p:spPr>
          <a:xfrm>
            <a:off x="456338" y="6231422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[1]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E1DF21-DFBD-5542-940C-499F90779F7B}"/>
              </a:ext>
            </a:extLst>
          </p:cNvPr>
          <p:cNvSpPr txBox="1"/>
          <p:nvPr/>
        </p:nvSpPr>
        <p:spPr>
          <a:xfrm>
            <a:off x="4506059" y="6231422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[8]</a:t>
            </a:r>
          </a:p>
        </p:txBody>
      </p:sp>
    </p:spTree>
    <p:extLst>
      <p:ext uri="{BB962C8B-B14F-4D97-AF65-F5344CB8AC3E}">
        <p14:creationId xmlns:p14="http://schemas.microsoft.com/office/powerpoint/2010/main" val="4862665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2BC33F8-5102-41E6-9AA8-AA650AE71A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6A1F535-D9FE-4663-B399-D8304D549F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B564A6F-CD1C-4E21-8B7C-E52718BD1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843CAA9-3676-4D90-B6FE-13CDB2D317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5DE89279-F0C3-4EA5-8A23-1833FA09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165F00E-FB89-49BB-A8C1-14BEEF7171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61E7B43-BD2F-4EB7-98ED-A40D8E153B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rgbClr val="625A4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325EA12-D37A-48FD-9432-732783C99F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4E107E58-FFE0-FD4C-872B-9C9292806B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8877"/>
          <a:stretch/>
        </p:blipFill>
        <p:spPr>
          <a:xfrm>
            <a:off x="446532" y="641102"/>
            <a:ext cx="7497731" cy="3465902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6587869A-E057-47E8-AEC8-56FC635BD4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199467"/>
            <a:ext cx="7497730" cy="21910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2501E1-F3B4-0743-9567-FF5A2234F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4334837"/>
            <a:ext cx="7228412" cy="114087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/>
              <a:t>Mel-Spectrograms</a:t>
            </a:r>
          </a:p>
        </p:txBody>
      </p:sp>
      <p:pic>
        <p:nvPicPr>
          <p:cNvPr id="3" name="Picture 2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A65DBB56-73DC-5249-A0A4-22C59B3FB7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432" b="2"/>
          <a:stretch/>
        </p:blipFill>
        <p:spPr>
          <a:xfrm>
            <a:off x="8036240" y="641102"/>
            <a:ext cx="3702435" cy="574946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6B7D99F-7232-224D-ADF2-0C46BD6ADC25}"/>
                  </a:ext>
                </a:extLst>
              </p:cNvPr>
              <p:cNvSpPr txBox="1"/>
              <p:nvPr/>
            </p:nvSpPr>
            <p:spPr>
              <a:xfrm>
                <a:off x="635641" y="5475711"/>
                <a:ext cx="5844618" cy="5068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 xmlns:m="http://schemas.openxmlformats.org/officeDocument/2006/math">
                    <m:r>
                      <a:rPr lang="en-GB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GB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=2595</m:t>
                    </m:r>
                    <m:func>
                      <m:funcPr>
                        <m:ctrlPr>
                          <a:rPr lang="en-GB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GB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GB" b="0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GB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fName>
                      <m:e>
                        <m:d>
                          <m:dPr>
                            <m:ctrlPr>
                              <a:rPr lang="en-GB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1+</m:t>
                            </m:r>
                            <m:f>
                              <m:fPr>
                                <m:ctrlPr>
                                  <a:rPr lang="en-GB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num>
                              <m:den>
                                <m:r>
                                  <a:rPr lang="en-GB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700</m:t>
                                </m:r>
                              </m:den>
                            </m:f>
                          </m:e>
                        </m:d>
                      </m:e>
                    </m:func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[9]</a:t>
                </a:r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6B7D99F-7232-224D-ADF2-0C46BD6ADC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641" y="5475711"/>
                <a:ext cx="5844618" cy="506870"/>
              </a:xfrm>
              <a:prstGeom prst="rect">
                <a:avLst/>
              </a:prstGeom>
              <a:blipFill>
                <a:blip r:embed="rId4"/>
                <a:stretch>
                  <a:fillRect b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768688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8A0B39D-673D-47DB-AF94-2D15174D5D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BBAAC85-3967-456F-858E-A7B6600769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6124464-57E5-400F-B084-340F5F0E33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975B959-703A-4CBD-B6B4-87EFD5C40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BE489F-E7F0-7747-97A2-964A309247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1" y="4610100"/>
            <a:ext cx="10993549" cy="65005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/>
              <a:t>Multi-Channel Spectrogram Model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A307B0E-6347-4324-8857-0E4CC5BA0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rgbClr val="0B55B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BE18609C-4A9D-43F8-92EE-7FE824AF6E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23900"/>
            <a:ext cx="12192000" cy="370817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shot of a phone&#10;&#10;Description automatically generated with low confidence">
            <a:extLst>
              <a:ext uri="{FF2B5EF4-FFF2-40B4-BE49-F238E27FC236}">
                <a16:creationId xmlns:a16="http://schemas.microsoft.com/office/drawing/2014/main" id="{5800D70F-F759-214D-93C8-7160BD73AA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3087" y="974331"/>
            <a:ext cx="2258844" cy="3042215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06FA3AF4-F031-47FE-9E8F-46C163F4A0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4392" y="641102"/>
            <a:ext cx="3666744" cy="3698516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picture containing text, screenshot&#10;&#10;Description automatically generated">
            <a:extLst>
              <a:ext uri="{FF2B5EF4-FFF2-40B4-BE49-F238E27FC236}">
                <a16:creationId xmlns:a16="http://schemas.microsoft.com/office/drawing/2014/main" id="{2735A6E2-321C-D74E-8C1E-BBC4BB5DA6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0182" y="1327389"/>
            <a:ext cx="6820731" cy="2336098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87CE3C25-B6F1-4550-9977-DD6FC0EECF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8704" y="642071"/>
            <a:ext cx="7475220" cy="3701443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37AA1ED-9ED7-4ECC-B17A-C8FD3F7768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648660" y="4432079"/>
            <a:ext cx="83731" cy="196077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D0F5A4A-6C6B-AD4C-821C-498497F406C1}"/>
                  </a:ext>
                </a:extLst>
              </p:cNvPr>
              <p:cNvSpPr txBox="1"/>
              <p:nvPr/>
            </p:nvSpPr>
            <p:spPr>
              <a:xfrm>
                <a:off x="688157" y="5260158"/>
                <a:ext cx="8512404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Clr>
                    <a:schemeClr val="accent2"/>
                  </a:buClr>
                  <a:buFont typeface="Wingdings" pitchFamily="2" charset="2"/>
                  <a:buChar char="§"/>
                </a:pPr>
                <a:r>
                  <a:rPr lang="en-US" dirty="0">
                    <a:solidFill>
                      <a:schemeClr val="bg1"/>
                    </a:solidFill>
                  </a:rPr>
                  <a:t>Reported 5-fold classification:  </a:t>
                </a:r>
                <a14:m>
                  <m:oMath xmlns:m="http://schemas.openxmlformats.org/officeDocument/2006/math">
                    <m:r>
                      <a:rPr lang="en-GB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89.5</m:t>
                    </m:r>
                    <m:r>
                      <a:rPr lang="en-GB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 marL="285750" indent="-285750">
                  <a:buClr>
                    <a:schemeClr val="accent2"/>
                  </a:buClr>
                  <a:buFont typeface="Wingdings" pitchFamily="2" charset="2"/>
                  <a:buChar char="§"/>
                </a:pPr>
                <a:r>
                  <a:rPr lang="en-US" dirty="0">
                    <a:solidFill>
                      <a:schemeClr val="bg1"/>
                    </a:solidFill>
                  </a:rPr>
                  <a:t>Implemented training accuracy:  </a:t>
                </a:r>
                <a14:m>
                  <m:oMath xmlns:m="http://schemas.openxmlformats.org/officeDocument/2006/math">
                    <m:r>
                      <a:rPr lang="en-GB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≈90%</m:t>
                    </m:r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 marL="285750" indent="-285750">
                  <a:buClr>
                    <a:schemeClr val="accent2"/>
                  </a:buClr>
                  <a:buFont typeface="Wingdings" pitchFamily="2" charset="2"/>
                  <a:buChar char="§"/>
                </a:pPr>
                <a:r>
                  <a:rPr lang="en-US" dirty="0">
                    <a:solidFill>
                      <a:schemeClr val="bg1"/>
                    </a:solidFill>
                  </a:rPr>
                  <a:t>Implemented validation accuracy </a:t>
                </a:r>
                <a14:m>
                  <m:oMath xmlns:m="http://schemas.openxmlformats.org/officeDocument/2006/math">
                    <m:r>
                      <a:rPr lang="en-GB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≈</m:t>
                    </m:r>
                    <m:r>
                      <a:rPr lang="en-GB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3</m:t>
                    </m:r>
                    <m:r>
                      <a:rPr lang="en-GB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0%</m:t>
                    </m:r>
                  </m:oMath>
                </a14:m>
                <a:endParaRPr lang="en-GB" dirty="0">
                  <a:solidFill>
                    <a:schemeClr val="bg1"/>
                  </a:solidFill>
                </a:endParaRPr>
              </a:p>
              <a:p>
                <a:pPr marL="285750" indent="-285750">
                  <a:buClr>
                    <a:schemeClr val="accent2"/>
                  </a:buClr>
                  <a:buFont typeface="Wingdings" pitchFamily="2" charset="2"/>
                  <a:buChar char="§"/>
                </a:pPr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D0F5A4A-6C6B-AD4C-821C-498497F406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157" y="5260158"/>
                <a:ext cx="8512404" cy="1200329"/>
              </a:xfrm>
              <a:prstGeom prst="rect">
                <a:avLst/>
              </a:prstGeom>
              <a:blipFill>
                <a:blip r:embed="rId5"/>
                <a:stretch>
                  <a:fillRect l="-447" t="-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553D4705-6FEA-384F-968A-F5CBD7B1013B}"/>
              </a:ext>
            </a:extLst>
          </p:cNvPr>
          <p:cNvSpPr txBox="1"/>
          <p:nvPr/>
        </p:nvSpPr>
        <p:spPr>
          <a:xfrm>
            <a:off x="500120" y="3967092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[10]</a:t>
            </a:r>
          </a:p>
        </p:txBody>
      </p:sp>
    </p:spTree>
    <p:extLst>
      <p:ext uri="{BB962C8B-B14F-4D97-AF65-F5344CB8AC3E}">
        <p14:creationId xmlns:p14="http://schemas.microsoft.com/office/powerpoint/2010/main" val="37279217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C612A-11AE-654D-9366-9BD132C434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Augmentation</a:t>
            </a:r>
            <a:endParaRPr lang="en-US" dirty="0"/>
          </a:p>
        </p:txBody>
      </p:sp>
      <p:pic>
        <p:nvPicPr>
          <p:cNvPr id="4" name="Picture 3" descr="Graphical user interface, text&#10;&#10;Description automatically generated with medium confidence">
            <a:extLst>
              <a:ext uri="{FF2B5EF4-FFF2-40B4-BE49-F238E27FC236}">
                <a16:creationId xmlns:a16="http://schemas.microsoft.com/office/drawing/2014/main" id="{E492E0F4-D2B6-574C-9147-2EECA5C61C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131" y="2044026"/>
            <a:ext cx="5471575" cy="3095985"/>
          </a:xfrm>
          <a:prstGeom prst="rect">
            <a:avLst/>
          </a:prstGeom>
        </p:spPr>
      </p:pic>
      <p:pic>
        <p:nvPicPr>
          <p:cNvPr id="6" name="Picture 5" descr="A picture containing text, grass&#10;&#10;Description automatically generated">
            <a:extLst>
              <a:ext uri="{FF2B5EF4-FFF2-40B4-BE49-F238E27FC236}">
                <a16:creationId xmlns:a16="http://schemas.microsoft.com/office/drawing/2014/main" id="{71A7935B-88CF-AB4E-8F39-A9F2E699CA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0702" y="2044025"/>
            <a:ext cx="6101298" cy="305064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880E5E1-066B-5444-B9A4-B6E8036F6003}"/>
              </a:ext>
            </a:extLst>
          </p:cNvPr>
          <p:cNvSpPr txBox="1"/>
          <p:nvPr/>
        </p:nvSpPr>
        <p:spPr>
          <a:xfrm>
            <a:off x="575894" y="5281381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[11]</a:t>
            </a:r>
          </a:p>
        </p:txBody>
      </p:sp>
    </p:spTree>
    <p:extLst>
      <p:ext uri="{BB962C8B-B14F-4D97-AF65-F5344CB8AC3E}">
        <p14:creationId xmlns:p14="http://schemas.microsoft.com/office/powerpoint/2010/main" val="31746550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71A79A-EBCB-7C49-9C89-805D136F34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EFF"/>
                </a:solidFill>
              </a:rPr>
              <a:t>Contents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96EA253-A836-43E4-8FB1-C3F63B05972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98028956"/>
              </p:ext>
            </p:extLst>
          </p:nvPr>
        </p:nvGraphicFramePr>
        <p:xfrm>
          <a:off x="581025" y="2181225"/>
          <a:ext cx="11029950" cy="36782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510208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0E830057-F4EE-412A-8526-36BE1CE18C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AAEBA82-E2D4-4653-AEE3-E95B330DDA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386509E-DAF8-4DA0-B09B-FA3FB341C2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104403F-BB31-4282-8635-1B39793F36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2A28AC4B-805D-4091-A648-61572081C7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14406"/>
            <a:ext cx="12192000" cy="62435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9373A6F-2E1F-4613-8E1D-D68057D29F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2377" y="614407"/>
            <a:ext cx="3707477" cy="561177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8AEC7D-4F5A-1A41-87F9-1A5E1C44C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255" y="702156"/>
            <a:ext cx="3409783" cy="10138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ACDNet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6D733BE-061E-4600-B6A3-62A68EF2C6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14E47A6-DAE8-2843-A21A-AA3942C0D5F4}"/>
                  </a:ext>
                </a:extLst>
              </p:cNvPr>
              <p:cNvSpPr txBox="1"/>
              <p:nvPr/>
            </p:nvSpPr>
            <p:spPr>
              <a:xfrm>
                <a:off x="601255" y="1964168"/>
                <a:ext cx="3409782" cy="4036582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/>
              <a:p>
                <a:pPr marL="285750" indent="-285750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</a:pPr>
                <a:r>
                  <a:rPr lang="en-US" dirty="0">
                    <a:solidFill>
                      <a:schemeClr val="bg1"/>
                    </a:solidFill>
                  </a:rPr>
                  <a:t>Reported 5-fold classification: 87.1%</a:t>
                </a:r>
              </a:p>
              <a:p>
                <a:pPr marL="285750" indent="-285750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GB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𝑙𝑒𝑛</m:t>
                        </m:r>
                      </m:sub>
                    </m:sSub>
                    <m:r>
                      <a:rPr lang="en-GB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=220500</m:t>
                    </m:r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 marL="742950" lvl="1" indent="-285750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GB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𝑡𝑟𝑎𝑖𝑛</m:t>
                        </m:r>
                      </m:sub>
                    </m:sSub>
                    <m:r>
                      <a:rPr lang="en-GB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≈95%</m:t>
                    </m:r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 marL="742950" lvl="1" indent="-285750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GB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𝑣𝑎𝑙</m:t>
                        </m:r>
                      </m:sub>
                    </m:sSub>
                    <m:r>
                      <a:rPr lang="en-GB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≈</m:t>
                    </m:r>
                    <m:r>
                      <a:rPr lang="en-GB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50</m:t>
                    </m:r>
                    <m:r>
                      <a:rPr lang="en-GB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 marL="285750" indent="-285750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GB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𝑙𝑒𝑛</m:t>
                        </m:r>
                      </m:sub>
                    </m:sSub>
                    <m:r>
                      <a:rPr lang="en-GB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33333</m:t>
                    </m:r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 marL="742950" lvl="1" indent="-285750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GB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𝑡𝑟𝑎𝑖𝑛</m:t>
                        </m:r>
                      </m:sub>
                    </m:sSub>
                    <m:r>
                      <a:rPr lang="en-GB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≈95%</m:t>
                    </m:r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 marL="742950" lvl="1" indent="-285750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GB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𝑣𝑎𝑙</m:t>
                        </m:r>
                      </m:sub>
                    </m:sSub>
                    <m:r>
                      <a:rPr lang="en-GB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≈5</m:t>
                    </m:r>
                    <m:r>
                      <a:rPr lang="en-GB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5</m:t>
                    </m:r>
                    <m:r>
                      <a:rPr lang="en-GB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 marL="285750" indent="-285750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</a:pPr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14E47A6-DAE8-2843-A21A-AA3942C0D5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255" y="1964168"/>
                <a:ext cx="3409782" cy="4036582"/>
              </a:xfrm>
              <a:prstGeom prst="rect">
                <a:avLst/>
              </a:prstGeom>
              <a:blipFill>
                <a:blip r:embed="rId2"/>
                <a:stretch>
                  <a:fillRect l="-7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A picture containing text, receipt&#10;&#10;Description automatically generated">
            <a:extLst>
              <a:ext uri="{FF2B5EF4-FFF2-40B4-BE49-F238E27FC236}">
                <a16:creationId xmlns:a16="http://schemas.microsoft.com/office/drawing/2014/main" id="{2DF140ED-0834-B04E-B5BC-683D2F7CDD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3555" y="1111641"/>
            <a:ext cx="5005752" cy="465534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AA6B4B9-518E-534C-BAF4-97BC5BE385F6}"/>
              </a:ext>
            </a:extLst>
          </p:cNvPr>
          <p:cNvSpPr txBox="1"/>
          <p:nvPr/>
        </p:nvSpPr>
        <p:spPr>
          <a:xfrm>
            <a:off x="5533555" y="5943162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[12]</a:t>
            </a:r>
          </a:p>
        </p:txBody>
      </p:sp>
    </p:spTree>
    <p:extLst>
      <p:ext uri="{BB962C8B-B14F-4D97-AF65-F5344CB8AC3E}">
        <p14:creationId xmlns:p14="http://schemas.microsoft.com/office/powerpoint/2010/main" val="23771947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0E830057-F4EE-412A-8526-36BE1CE18C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AAEBA82-E2D4-4653-AEE3-E95B330DDA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386509E-DAF8-4DA0-B09B-FA3FB341C2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4E11946-6976-4B44-971A-07BFBE9544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85DD9E25-AB50-4F01-9CA6-96497CDE72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8175"/>
            <a:ext cx="12191999" cy="62198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A18B1582-F201-184A-AE02-C13E1EAA8C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976" y="1208531"/>
            <a:ext cx="4581179" cy="4735069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707788D3-E467-4E25-A5E9-FD41795BD5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FB650D-F6DD-0D4D-9B44-CF57F59519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6275" y="1419225"/>
            <a:ext cx="3081576" cy="208586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CNN Baseline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12301D8-0106-4E04-A846-C29A66593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rgbClr val="E6A39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85B9C8-51CD-D24A-AF1F-69952EBF40A0}"/>
              </a:ext>
            </a:extLst>
          </p:cNvPr>
          <p:cNvSpPr txBox="1"/>
          <p:nvPr/>
        </p:nvSpPr>
        <p:spPr>
          <a:xfrm>
            <a:off x="1728807" y="5974915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[13]</a:t>
            </a:r>
          </a:p>
        </p:txBody>
      </p:sp>
    </p:spTree>
    <p:extLst>
      <p:ext uri="{BB962C8B-B14F-4D97-AF65-F5344CB8AC3E}">
        <p14:creationId xmlns:p14="http://schemas.microsoft.com/office/powerpoint/2010/main" val="2422529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0E830057-F4EE-412A-8526-36BE1CE18C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AAEBA82-E2D4-4653-AEE3-E95B330DDA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386509E-DAF8-4DA0-B09B-FA3FB341C2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4E11946-6976-4B44-971A-07BFBE9544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85DD9E25-AB50-4F01-9CA6-96497CDE72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8175"/>
            <a:ext cx="12191999" cy="62198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Timeline&#10;&#10;Description automatically generated">
            <a:extLst>
              <a:ext uri="{FF2B5EF4-FFF2-40B4-BE49-F238E27FC236}">
                <a16:creationId xmlns:a16="http://schemas.microsoft.com/office/drawing/2014/main" id="{C55B5552-35C4-5D4C-BB8B-3A5DCBD873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5320" y="722080"/>
            <a:ext cx="4889067" cy="5668485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707788D3-E467-4E25-A5E9-FD41795BD5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9D3B1E-2D48-9942-8655-960F713F39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6275" y="1419225"/>
            <a:ext cx="3081576" cy="208586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Proposed Network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E12301D8-0106-4E04-A846-C29A66593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rgbClr val="FFB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4877139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E830057-F4EE-412A-8526-36BE1CE18C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AAEBA82-E2D4-4653-AEE3-E95B330DDA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386509E-DAF8-4DA0-B09B-FA3FB341C2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4E11946-6976-4B44-971A-07BFBE9544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85DD9E25-AB50-4F01-9CA6-96497CDE72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8175"/>
            <a:ext cx="12191999" cy="62198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5" descr="Bar chart">
            <a:extLst>
              <a:ext uri="{FF2B5EF4-FFF2-40B4-BE49-F238E27FC236}">
                <a16:creationId xmlns:a16="http://schemas.microsoft.com/office/drawing/2014/main" id="{68EB40C6-9E2B-4F98-8C5D-B3F8C40658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23031" y="1208531"/>
            <a:ext cx="4735069" cy="4735069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07788D3-E467-4E25-A5E9-FD41795BD5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1D585D-23CA-EE43-A742-66AB13CD73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6275" y="1419225"/>
            <a:ext cx="3081576" cy="208586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Results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12301D8-0106-4E04-A846-C29A66593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3224337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1C677-951F-AD42-B7B0-5520D1B23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Curves</a:t>
            </a:r>
          </a:p>
        </p:txBody>
      </p:sp>
      <p:pic>
        <p:nvPicPr>
          <p:cNvPr id="8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3ED5D2E-A35F-1844-9D63-891EC83737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493" y="2186976"/>
            <a:ext cx="2708272" cy="4333235"/>
          </a:xfrm>
          <a:prstGeom prst="rect">
            <a:avLst/>
          </a:prstGeom>
        </p:spPr>
      </p:pic>
      <p:pic>
        <p:nvPicPr>
          <p:cNvPr id="10" name="Picture 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6885446-1ED7-F34C-BE94-0CD678DF06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4530" y="2186976"/>
            <a:ext cx="2708272" cy="4333235"/>
          </a:xfrm>
          <a:prstGeom prst="rect">
            <a:avLst/>
          </a:prstGeom>
        </p:spPr>
      </p:pic>
      <p:pic>
        <p:nvPicPr>
          <p:cNvPr id="12" name="Picture 11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09ABCE6-1312-6347-9CDF-35B4CD9AEA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0702" y="2186976"/>
            <a:ext cx="2708272" cy="4333235"/>
          </a:xfrm>
          <a:prstGeom prst="rect">
            <a:avLst/>
          </a:prstGeom>
        </p:spPr>
      </p:pic>
      <p:pic>
        <p:nvPicPr>
          <p:cNvPr id="14" name="Picture 1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FC123D6-0A70-5E4F-963A-F68482F729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49236" y="2186975"/>
            <a:ext cx="2708271" cy="433323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8A49344-E2BC-E749-89A3-D23A2E49DC30}"/>
              </a:ext>
            </a:extLst>
          </p:cNvPr>
          <p:cNvSpPr txBox="1"/>
          <p:nvPr/>
        </p:nvSpPr>
        <p:spPr>
          <a:xfrm>
            <a:off x="575894" y="1885361"/>
            <a:ext cx="707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CNN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640025F-C1D3-624C-85BF-6C2989F8C094}"/>
              </a:ext>
            </a:extLst>
          </p:cNvPr>
          <p:cNvSpPr txBox="1"/>
          <p:nvPr/>
        </p:nvSpPr>
        <p:spPr>
          <a:xfrm>
            <a:off x="3394121" y="1829339"/>
            <a:ext cx="673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BNN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F2E9C40-10A9-B146-9C8C-28777E3FD58E}"/>
              </a:ext>
            </a:extLst>
          </p:cNvPr>
          <p:cNvSpPr txBox="1"/>
          <p:nvPr/>
        </p:nvSpPr>
        <p:spPr>
          <a:xfrm>
            <a:off x="6176769" y="1817643"/>
            <a:ext cx="1656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CNN Ensemble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0E22AEF-6119-7242-B880-265FD5C39B38}"/>
              </a:ext>
            </a:extLst>
          </p:cNvPr>
          <p:cNvSpPr txBox="1"/>
          <p:nvPr/>
        </p:nvSpPr>
        <p:spPr>
          <a:xfrm>
            <a:off x="9130778" y="1829339"/>
            <a:ext cx="1622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BNN Ensemble</a:t>
            </a:r>
          </a:p>
        </p:txBody>
      </p:sp>
    </p:spTree>
    <p:extLst>
      <p:ext uri="{BB962C8B-B14F-4D97-AF65-F5344CB8AC3E}">
        <p14:creationId xmlns:p14="http://schemas.microsoft.com/office/powerpoint/2010/main" val="39115745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8E7C44A8-2376-4D72-8551-B0E740A345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AF951DF-F5B8-4205-8295-724217C748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4E79EFE-DDE7-4A88-9DCD-AF0D8793AE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6FA4384-2E61-41F1-82E9-E5F04220E7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6EA7B49C-1DDA-4A36-B615-CCE52D7703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8175"/>
            <a:ext cx="12191999" cy="62198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349BF0E-90A2-447D-851A-A1C4FC5E59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1911" y="638175"/>
            <a:ext cx="3682784" cy="575239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ED5685-3E5E-374D-8B1D-B01674CF4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218" y="1656292"/>
            <a:ext cx="3150659" cy="208586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Confusion Matricies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4BF9E00-DA12-4034-A3CE-1D3D7F81C3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rgbClr val="EFFD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AC7279F-774B-48BD-8EC4-E7346A34AB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2242" y="627940"/>
            <a:ext cx="3704425" cy="2837094"/>
          </a:xfrm>
          <a:prstGeom prst="rect">
            <a:avLst/>
          </a:prstGeom>
          <a:solidFill>
            <a:srgbClr val="FFFFFF"/>
          </a:solidFill>
          <a:ln w="19050">
            <a:solidFill>
              <a:schemeClr val="accent4">
                <a:alpha val="9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Chart&#10;&#10;Description automatically generated">
            <a:extLst>
              <a:ext uri="{FF2B5EF4-FFF2-40B4-BE49-F238E27FC236}">
                <a16:creationId xmlns:a16="http://schemas.microsoft.com/office/drawing/2014/main" id="{D99B6C8A-78F8-E846-A720-FD449CE0F6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2112" y="799041"/>
            <a:ext cx="3316692" cy="2487519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7DDFE527-440F-4625-B425-54376B60CE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52736" y="627940"/>
            <a:ext cx="3704425" cy="2847329"/>
          </a:xfrm>
          <a:prstGeom prst="rect">
            <a:avLst/>
          </a:prstGeom>
          <a:solidFill>
            <a:srgbClr val="FFFFFF"/>
          </a:solidFill>
          <a:ln w="19050">
            <a:solidFill>
              <a:schemeClr val="accent4">
                <a:alpha val="9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Chart&#10;&#10;Description automatically generated">
            <a:extLst>
              <a:ext uri="{FF2B5EF4-FFF2-40B4-BE49-F238E27FC236}">
                <a16:creationId xmlns:a16="http://schemas.microsoft.com/office/drawing/2014/main" id="{3E6F3159-6B4C-1D4C-9A1E-7458281117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1161" y="799041"/>
            <a:ext cx="3316693" cy="2487520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8C2E4842-085B-4316-A26B-BFB4CF2155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0762" y="3572039"/>
            <a:ext cx="3704425" cy="2818526"/>
          </a:xfrm>
          <a:prstGeom prst="rect">
            <a:avLst/>
          </a:prstGeom>
          <a:solidFill>
            <a:srgbClr val="FFFFFF"/>
          </a:solidFill>
          <a:ln w="19050">
            <a:solidFill>
              <a:schemeClr val="accent4">
                <a:alpha val="9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Chart&#10;&#10;Description automatically generated">
            <a:extLst>
              <a:ext uri="{FF2B5EF4-FFF2-40B4-BE49-F238E27FC236}">
                <a16:creationId xmlns:a16="http://schemas.microsoft.com/office/drawing/2014/main" id="{1DDB1364-7E33-F040-B87B-02C34724C6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2100" y="3742160"/>
            <a:ext cx="3316716" cy="2487537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E8015A85-E7C2-4028-A775-8B61DA2C21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53247" y="3572038"/>
            <a:ext cx="3704425" cy="2818526"/>
          </a:xfrm>
          <a:prstGeom prst="rect">
            <a:avLst/>
          </a:prstGeom>
          <a:solidFill>
            <a:srgbClr val="FFFFFF"/>
          </a:solidFill>
          <a:ln w="19050">
            <a:solidFill>
              <a:schemeClr val="accent4">
                <a:alpha val="9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D70665BC-A7CE-534E-882C-D0623F3C6E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51149" y="3742160"/>
            <a:ext cx="3316716" cy="2487537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3912B6CD-9AFA-A34F-AD51-3166429FFB1B}"/>
              </a:ext>
            </a:extLst>
          </p:cNvPr>
          <p:cNvSpPr txBox="1"/>
          <p:nvPr/>
        </p:nvSpPr>
        <p:spPr>
          <a:xfrm>
            <a:off x="4227606" y="3544334"/>
            <a:ext cx="6511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CNN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8282603-89AE-A344-B479-FC4E566823A7}"/>
              </a:ext>
            </a:extLst>
          </p:cNvPr>
          <p:cNvSpPr txBox="1"/>
          <p:nvPr/>
        </p:nvSpPr>
        <p:spPr>
          <a:xfrm>
            <a:off x="8042147" y="3523015"/>
            <a:ext cx="14943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CNN Ensemble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EBC086B-5D32-F649-9A01-B75EF90227D3}"/>
              </a:ext>
            </a:extLst>
          </p:cNvPr>
          <p:cNvSpPr txBox="1"/>
          <p:nvPr/>
        </p:nvSpPr>
        <p:spPr>
          <a:xfrm>
            <a:off x="4240762" y="634618"/>
            <a:ext cx="6206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BNN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9BDB8EA-E5D3-1F4C-9012-6CFC58A14F8E}"/>
              </a:ext>
            </a:extLst>
          </p:cNvPr>
          <p:cNvSpPr txBox="1"/>
          <p:nvPr/>
        </p:nvSpPr>
        <p:spPr>
          <a:xfrm>
            <a:off x="8052736" y="617522"/>
            <a:ext cx="1463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BNN Ensemble</a:t>
            </a:r>
          </a:p>
        </p:txBody>
      </p:sp>
    </p:spTree>
    <p:extLst>
      <p:ext uri="{BB962C8B-B14F-4D97-AF65-F5344CB8AC3E}">
        <p14:creationId xmlns:p14="http://schemas.microsoft.com/office/powerpoint/2010/main" val="34994046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7B198-8FB6-CB4E-9DDB-C7AC00D90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5-fold Cross Validation Accuracies</a:t>
            </a:r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01AEBE4C-6F35-264F-8E63-86A17292F3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4202" y="2582748"/>
            <a:ext cx="7493000" cy="1409700"/>
          </a:xfrm>
          <a:prstGeom prst="rect">
            <a:avLst/>
          </a:prstGeom>
        </p:spPr>
      </p:pic>
      <p:pic>
        <p:nvPicPr>
          <p:cNvPr id="8" name="Picture 7" descr="Table&#10;&#10;Description automatically generated with medium confidence">
            <a:extLst>
              <a:ext uri="{FF2B5EF4-FFF2-40B4-BE49-F238E27FC236}">
                <a16:creationId xmlns:a16="http://schemas.microsoft.com/office/drawing/2014/main" id="{C33FACFE-D8A7-2B4E-B7EB-E46836914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0302" y="4349206"/>
            <a:ext cx="3860800" cy="10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5581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8">
            <a:extLst>
              <a:ext uri="{FF2B5EF4-FFF2-40B4-BE49-F238E27FC236}">
                <a16:creationId xmlns:a16="http://schemas.microsoft.com/office/drawing/2014/main" id="{0E830057-F4EE-412A-8526-36BE1CE18C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Rectangle 10">
            <a:extLst>
              <a:ext uri="{FF2B5EF4-FFF2-40B4-BE49-F238E27FC236}">
                <a16:creationId xmlns:a16="http://schemas.microsoft.com/office/drawing/2014/main" id="{BAAEBA82-E2D4-4653-AEE3-E95B330DDA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5" name="Rectangle 12">
            <a:extLst>
              <a:ext uri="{FF2B5EF4-FFF2-40B4-BE49-F238E27FC236}">
                <a16:creationId xmlns:a16="http://schemas.microsoft.com/office/drawing/2014/main" id="{2386509E-DAF8-4DA0-B09B-FA3FB341C2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Rectangle 14">
            <a:extLst>
              <a:ext uri="{FF2B5EF4-FFF2-40B4-BE49-F238E27FC236}">
                <a16:creationId xmlns:a16="http://schemas.microsoft.com/office/drawing/2014/main" id="{44E11946-6976-4B44-971A-07BFBE9544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7" name="Rectangle 16">
            <a:extLst>
              <a:ext uri="{FF2B5EF4-FFF2-40B4-BE49-F238E27FC236}">
                <a16:creationId xmlns:a16="http://schemas.microsoft.com/office/drawing/2014/main" id="{85DD9E25-AB50-4F01-9CA6-96497CDE72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8175"/>
            <a:ext cx="12191999" cy="62198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Graphic 5" descr="Gavel">
            <a:extLst>
              <a:ext uri="{FF2B5EF4-FFF2-40B4-BE49-F238E27FC236}">
                <a16:creationId xmlns:a16="http://schemas.microsoft.com/office/drawing/2014/main" id="{4BB34EBE-2278-4AB0-9892-476DE1C026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23031" y="1208531"/>
            <a:ext cx="4735069" cy="4735069"/>
          </a:xfrm>
          <a:prstGeom prst="rect">
            <a:avLst/>
          </a:prstGeom>
        </p:spPr>
      </p:pic>
      <p:sp>
        <p:nvSpPr>
          <p:cNvPr id="29" name="Rectangle 18">
            <a:extLst>
              <a:ext uri="{FF2B5EF4-FFF2-40B4-BE49-F238E27FC236}">
                <a16:creationId xmlns:a16="http://schemas.microsoft.com/office/drawing/2014/main" id="{707788D3-E467-4E25-A5E9-FD41795BD5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1D585D-23CA-EE43-A742-66AB13CD73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6275" y="1419225"/>
            <a:ext cx="3081576" cy="208586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300">
                <a:solidFill>
                  <a:srgbClr val="FFFFFF"/>
                </a:solidFill>
              </a:rPr>
              <a:t>Conclusion</a:t>
            </a:r>
          </a:p>
        </p:txBody>
      </p:sp>
      <p:sp>
        <p:nvSpPr>
          <p:cNvPr id="30" name="Rectangle 20">
            <a:extLst>
              <a:ext uri="{FF2B5EF4-FFF2-40B4-BE49-F238E27FC236}">
                <a16:creationId xmlns:a16="http://schemas.microsoft.com/office/drawing/2014/main" id="{E12301D8-0106-4E04-A846-C29A66593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2735405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71B3AB-80F1-164F-9678-628AA47BD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53C396-D07D-A44A-948B-3788ADD4D7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was insufficient evidence to reject the null hypotheses that BNNs performed equally well if not worse than comparable CNNs</a:t>
            </a:r>
          </a:p>
          <a:p>
            <a:pPr lvl="1"/>
            <a:r>
              <a:rPr lang="en-US" dirty="0"/>
              <a:t>Potential sharp loss function associated with audio classification problems</a:t>
            </a:r>
          </a:p>
          <a:p>
            <a:pPr lvl="1"/>
            <a:r>
              <a:rPr lang="en-US" dirty="0"/>
              <a:t>Audio classification problems may conform to the manifold hypothesis more than originally anticipated</a:t>
            </a:r>
          </a:p>
          <a:p>
            <a:r>
              <a:rPr lang="en-US" dirty="0"/>
              <a:t>It would be worthwhile investigating these ideas further</a:t>
            </a:r>
          </a:p>
          <a:p>
            <a:pPr lvl="1"/>
            <a:r>
              <a:rPr lang="en-US" dirty="0"/>
              <a:t>Different datasets</a:t>
            </a:r>
          </a:p>
          <a:p>
            <a:pPr lvl="1"/>
            <a:r>
              <a:rPr lang="en-US" dirty="0"/>
              <a:t>Different architectures</a:t>
            </a:r>
          </a:p>
        </p:txBody>
      </p:sp>
    </p:spTree>
    <p:extLst>
      <p:ext uri="{BB962C8B-B14F-4D97-AF65-F5344CB8AC3E}">
        <p14:creationId xmlns:p14="http://schemas.microsoft.com/office/powerpoint/2010/main" val="5467256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E830057-F4EE-412A-8526-36BE1CE18C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AAEBA82-E2D4-4653-AEE3-E95B330DDA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386509E-DAF8-4DA0-B09B-FA3FB341C2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4E11946-6976-4B44-971A-07BFBE9544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85DD9E25-AB50-4F01-9CA6-96497CDE72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8175"/>
            <a:ext cx="12191999" cy="62198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 descr="Help">
            <a:extLst>
              <a:ext uri="{FF2B5EF4-FFF2-40B4-BE49-F238E27FC236}">
                <a16:creationId xmlns:a16="http://schemas.microsoft.com/office/drawing/2014/main" id="{475CF4A1-E150-4793-853A-37B51CA6A2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23031" y="1208531"/>
            <a:ext cx="4735069" cy="4735069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07788D3-E467-4E25-A5E9-FD41795BD5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CFC3B3-EEB5-8245-9DEA-F3815109A0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6275" y="1419225"/>
            <a:ext cx="3081576" cy="208586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Thank you for listening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E44A44-F359-1B49-A4BF-FBAA4E5D33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96275" y="3505095"/>
            <a:ext cx="3081576" cy="173365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1600" cap="all" dirty="0">
                <a:solidFill>
                  <a:schemeClr val="bg2"/>
                </a:solidFill>
              </a:rPr>
              <a:t>Any Questions?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12301D8-0106-4E04-A846-C29A66593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2428269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E830057-F4EE-412A-8526-36BE1CE18C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AAEBA82-E2D4-4653-AEE3-E95B330DDA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386509E-DAF8-4DA0-B09B-FA3FB341C2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4E11946-6976-4B44-971A-07BFBE9544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85DD9E25-AB50-4F01-9CA6-96497CDE72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8175"/>
            <a:ext cx="12191999" cy="62198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5" descr="CheckList">
            <a:extLst>
              <a:ext uri="{FF2B5EF4-FFF2-40B4-BE49-F238E27FC236}">
                <a16:creationId xmlns:a16="http://schemas.microsoft.com/office/drawing/2014/main" id="{68C03B7F-0BB6-43AD-9A18-589DCA0094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23031" y="1208531"/>
            <a:ext cx="4735069" cy="4735069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07788D3-E467-4E25-A5E9-FD41795BD5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EED5CC-10E0-5045-9020-D5D6EFC28D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6275" y="1419225"/>
            <a:ext cx="3081576" cy="208586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Outline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12301D8-0106-4E04-A846-C29A66593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028045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147AFE-2714-1043-8438-FA9CBD970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2F50D5-A5B9-A54B-A9BA-35ED7230DB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878904"/>
            <a:ext cx="11029615" cy="390812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dirty="0"/>
              <a:t>[1] 	</a:t>
            </a:r>
            <a:r>
              <a:rPr lang="en-GB" sz="1600" dirty="0" err="1"/>
              <a:t>Meinard</a:t>
            </a:r>
            <a:r>
              <a:rPr lang="en-GB" sz="1600" dirty="0"/>
              <a:t> Muller. ¨ Fundamentals of music processing: Audio, analysis, algorithms, applications. Springer, 2015.</a:t>
            </a:r>
          </a:p>
          <a:p>
            <a:pPr marL="0" indent="0">
              <a:buNone/>
            </a:pPr>
            <a:r>
              <a:rPr lang="en-GB" sz="1600" dirty="0"/>
              <a:t>[2] 	</a:t>
            </a:r>
            <a:r>
              <a:rPr lang="en-GB" sz="1600" dirty="0" err="1"/>
              <a:t>Yaser</a:t>
            </a:r>
            <a:r>
              <a:rPr lang="en-GB" sz="1600" dirty="0"/>
              <a:t> S Abu-Mostafa, Malik </a:t>
            </a:r>
            <a:r>
              <a:rPr lang="en-GB" sz="1600" dirty="0" err="1"/>
              <a:t>Magdon</a:t>
            </a:r>
            <a:r>
              <a:rPr lang="en-GB" sz="1600" dirty="0"/>
              <a:t>-Ismail, and </a:t>
            </a:r>
            <a:r>
              <a:rPr lang="en-GB" sz="1600" dirty="0" err="1"/>
              <a:t>Hsuan</a:t>
            </a:r>
            <a:r>
              <a:rPr lang="en-GB" sz="1600" dirty="0"/>
              <a:t>-Tien Lin. Learning from data, volume 4. </a:t>
            </a:r>
            <a:r>
              <a:rPr lang="en-GB" sz="1600" dirty="0" err="1"/>
              <a:t>AMLBook</a:t>
            </a:r>
            <a:r>
              <a:rPr lang="en-GB" sz="1600" dirty="0"/>
              <a:t> New 	York, 	NY, 	USA:, 2012.</a:t>
            </a:r>
          </a:p>
          <a:p>
            <a:pPr marL="0" indent="0">
              <a:buNone/>
            </a:pPr>
            <a:r>
              <a:rPr lang="en-GB" sz="1600" dirty="0"/>
              <a:t>[3]	Ian Goodfellow, </a:t>
            </a:r>
            <a:r>
              <a:rPr lang="en-GB" sz="1600" dirty="0" err="1"/>
              <a:t>Yoshua</a:t>
            </a:r>
            <a:r>
              <a:rPr lang="en-GB" sz="1600" dirty="0"/>
              <a:t> </a:t>
            </a:r>
            <a:r>
              <a:rPr lang="en-GB" sz="1600" dirty="0" err="1"/>
              <a:t>Bengio</a:t>
            </a:r>
            <a:r>
              <a:rPr lang="en-GB" sz="1600" dirty="0"/>
              <a:t>, and Aaron Courville. Deep Learning. MIT Press, 2016. 	http://</a:t>
            </a:r>
            <a:r>
              <a:rPr lang="en-GB" sz="1600" dirty="0" err="1"/>
              <a:t>www.deeplearningbook.org</a:t>
            </a:r>
            <a:r>
              <a:rPr lang="en-GB" sz="1600" dirty="0"/>
              <a:t>. </a:t>
            </a:r>
          </a:p>
          <a:p>
            <a:pPr marL="0" indent="0">
              <a:buNone/>
            </a:pPr>
            <a:r>
              <a:rPr lang="en-GB" sz="1600" dirty="0"/>
              <a:t>[4]	</a:t>
            </a:r>
            <a:r>
              <a:rPr lang="en-GB" sz="1600" dirty="0" err="1"/>
              <a:t>Aur´elien</a:t>
            </a:r>
            <a:r>
              <a:rPr lang="en-GB" sz="1600" dirty="0"/>
              <a:t> </a:t>
            </a:r>
            <a:r>
              <a:rPr lang="en-GB" sz="1600" dirty="0" err="1"/>
              <a:t>G´eron</a:t>
            </a:r>
            <a:r>
              <a:rPr lang="en-GB" sz="1600" dirty="0"/>
              <a:t>. Hands-on machine learning with Scikit-Learn, </a:t>
            </a:r>
            <a:r>
              <a:rPr lang="en-GB" sz="1600" dirty="0" err="1"/>
              <a:t>Keras</a:t>
            </a:r>
            <a:r>
              <a:rPr lang="en-GB" sz="1600" dirty="0"/>
              <a:t>, and TensorFlow: Concepts, tools, and 	techniques to 	build intelligent systems. O’Reilly Media, 2019.</a:t>
            </a:r>
          </a:p>
          <a:p>
            <a:pPr marL="0" indent="0">
              <a:buNone/>
            </a:pPr>
            <a:r>
              <a:rPr lang="en-GB" sz="1600" dirty="0"/>
              <a:t>[5]	Andrew Gordon Wilson and Pavel </a:t>
            </a:r>
            <a:r>
              <a:rPr lang="en-GB" sz="1600" dirty="0" err="1"/>
              <a:t>Izmailov</a:t>
            </a:r>
            <a:r>
              <a:rPr lang="en-GB" sz="1600" dirty="0"/>
              <a:t>. Bayesian deep learning and a probabilistic perspective of generalization. 	</a:t>
            </a:r>
            <a:r>
              <a:rPr lang="en-GB" sz="1600" dirty="0" err="1"/>
              <a:t>arXiv</a:t>
            </a:r>
            <a:r>
              <a:rPr lang="en-GB" sz="1600" dirty="0"/>
              <a:t> 	preprint arXiv:2002.08791, 2020.</a:t>
            </a:r>
          </a:p>
          <a:p>
            <a:pPr marL="0" indent="0">
              <a:buNone/>
            </a:pPr>
            <a:r>
              <a:rPr lang="en-GB" sz="1600" dirty="0"/>
              <a:t>[6]	Charles Blundell, Julien </a:t>
            </a:r>
            <a:r>
              <a:rPr lang="en-GB" sz="1600" dirty="0" err="1"/>
              <a:t>Cornebise</a:t>
            </a:r>
            <a:r>
              <a:rPr lang="en-GB" sz="1600" dirty="0"/>
              <a:t>, </a:t>
            </a:r>
            <a:r>
              <a:rPr lang="en-GB" sz="1600" dirty="0" err="1"/>
              <a:t>Koray</a:t>
            </a:r>
            <a:r>
              <a:rPr lang="en-GB" sz="1600" dirty="0"/>
              <a:t> </a:t>
            </a:r>
            <a:r>
              <a:rPr lang="en-GB" sz="1600" dirty="0" err="1"/>
              <a:t>Kavukcuoglu</a:t>
            </a:r>
            <a:r>
              <a:rPr lang="en-GB" sz="1600" dirty="0"/>
              <a:t>, and </a:t>
            </a:r>
            <a:r>
              <a:rPr lang="en-GB" sz="1600" dirty="0" err="1"/>
              <a:t>Daan</a:t>
            </a:r>
            <a:r>
              <a:rPr lang="en-GB" sz="1600" dirty="0"/>
              <a:t> </a:t>
            </a:r>
            <a:r>
              <a:rPr lang="en-GB" sz="1600" dirty="0" err="1"/>
              <a:t>Wierstra</a:t>
            </a:r>
            <a:r>
              <a:rPr lang="en-GB" sz="1600" dirty="0"/>
              <a:t>. Weight uncertainty in neural 	network. In 	International Conference on Machine Learning, pages 1613–1622. PMLR, 2015.</a:t>
            </a:r>
          </a:p>
          <a:p>
            <a:pPr marL="0" indent="0">
              <a:buNone/>
            </a:pPr>
            <a:r>
              <a:rPr lang="en-GB" sz="1600" dirty="0"/>
              <a:t>[7] 	Stanislav Fort, </a:t>
            </a:r>
            <a:r>
              <a:rPr lang="en-GB" sz="1600" dirty="0" err="1"/>
              <a:t>Huiyi</a:t>
            </a:r>
            <a:r>
              <a:rPr lang="en-GB" sz="1600" dirty="0"/>
              <a:t> Hu, and Balaji </a:t>
            </a:r>
            <a:r>
              <a:rPr lang="en-GB" sz="1600" dirty="0" err="1"/>
              <a:t>Lakshminarayanan</a:t>
            </a:r>
            <a:r>
              <a:rPr lang="en-GB" sz="1600" dirty="0"/>
              <a:t>. Deep ensembles: A loss landscape perspective. </a:t>
            </a:r>
            <a:r>
              <a:rPr lang="en-GB" sz="1600" dirty="0" err="1"/>
              <a:t>arXiv</a:t>
            </a:r>
            <a:r>
              <a:rPr lang="en-GB" sz="1600" dirty="0"/>
              <a:t> preprint 	arXiv:1912.02757, 2019.</a:t>
            </a:r>
          </a:p>
        </p:txBody>
      </p:sp>
    </p:spTree>
    <p:extLst>
      <p:ext uri="{BB962C8B-B14F-4D97-AF65-F5344CB8AC3E}">
        <p14:creationId xmlns:p14="http://schemas.microsoft.com/office/powerpoint/2010/main" val="26868412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7961AB-9C40-8940-90AA-21857D7A1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732BCC-53FD-7145-AF09-D3BF7E012D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903957"/>
            <a:ext cx="11029615" cy="37828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1600" dirty="0"/>
              <a:t>[8]	</a:t>
            </a:r>
            <a:r>
              <a:rPr lang="en-GB" sz="1600" dirty="0" err="1"/>
              <a:t>Hohyub</a:t>
            </a:r>
            <a:r>
              <a:rPr lang="en-GB" sz="1600" dirty="0"/>
              <a:t> Jeon, </a:t>
            </a:r>
            <a:r>
              <a:rPr lang="en-GB" sz="1600" dirty="0" err="1"/>
              <a:t>Yongchul</a:t>
            </a:r>
            <a:r>
              <a:rPr lang="en-GB" sz="1600" dirty="0"/>
              <a:t> Jung, </a:t>
            </a:r>
            <a:r>
              <a:rPr lang="en-GB" sz="1600" dirty="0" err="1"/>
              <a:t>Seongjoo</a:t>
            </a:r>
            <a:r>
              <a:rPr lang="en-GB" sz="1600" dirty="0"/>
              <a:t> Lee, and </a:t>
            </a:r>
            <a:r>
              <a:rPr lang="en-GB" sz="1600" dirty="0" err="1"/>
              <a:t>Yunho</a:t>
            </a:r>
            <a:r>
              <a:rPr lang="en-GB" sz="1600" dirty="0"/>
              <a:t> Jung. Area-efficient short-time </a:t>
            </a:r>
            <a:r>
              <a:rPr lang="en-GB" sz="1600" dirty="0" err="1"/>
              <a:t>fourier</a:t>
            </a:r>
            <a:r>
              <a:rPr lang="en-GB" sz="1600" dirty="0"/>
              <a:t> transform processor for 	time–	frequency analysis of non-stationary signals. Applied Sciences, 10(20):7208, 2020.</a:t>
            </a:r>
          </a:p>
          <a:p>
            <a:pPr marL="0" indent="0">
              <a:buNone/>
            </a:pPr>
            <a:r>
              <a:rPr lang="en-GB" sz="1600" dirty="0"/>
              <a:t>[9] 	Douglas </a:t>
            </a:r>
            <a:r>
              <a:rPr lang="en-GB" sz="1600" dirty="0" err="1"/>
              <a:t>O’shaughnessy</a:t>
            </a:r>
            <a:r>
              <a:rPr lang="en-GB" sz="1600" dirty="0"/>
              <a:t>. Speech Communications: Human And Machine (</a:t>
            </a:r>
            <a:r>
              <a:rPr lang="en-GB" sz="1600" dirty="0" err="1"/>
              <a:t>ieee</a:t>
            </a:r>
            <a:r>
              <a:rPr lang="en-GB" sz="1600" dirty="0"/>
              <a:t>). Universities press, 1987.</a:t>
            </a:r>
          </a:p>
          <a:p>
            <a:pPr marL="0" indent="0">
              <a:buNone/>
            </a:pPr>
            <a:r>
              <a:rPr lang="en-GB" sz="1600" dirty="0"/>
              <a:t>[10] 	</a:t>
            </a:r>
            <a:r>
              <a:rPr lang="en-GB" sz="1600" dirty="0" err="1"/>
              <a:t>Jaehun</a:t>
            </a:r>
            <a:r>
              <a:rPr lang="en-GB" sz="1600" dirty="0"/>
              <a:t> Kim. Urban sound tagging using multi-channel audio feature with convolutional neural networks. Proceedings of the 	Detection and Classification of Acoustic Scenes and Events, 2020. </a:t>
            </a:r>
            <a:endParaRPr lang="en-US" sz="1600" dirty="0"/>
          </a:p>
          <a:p>
            <a:pPr marL="0" indent="0">
              <a:buNone/>
            </a:pPr>
            <a:r>
              <a:rPr lang="en-US" sz="1600" dirty="0"/>
              <a:t>[11] 	</a:t>
            </a:r>
            <a:r>
              <a:rPr lang="en-GB" sz="1600" dirty="0"/>
              <a:t>Loris </a:t>
            </a:r>
            <a:r>
              <a:rPr lang="en-GB" sz="1600" dirty="0" err="1"/>
              <a:t>Nanni</a:t>
            </a:r>
            <a:r>
              <a:rPr lang="en-GB" sz="1600" dirty="0"/>
              <a:t>, Gianluca </a:t>
            </a:r>
            <a:r>
              <a:rPr lang="en-GB" sz="1600" dirty="0" err="1"/>
              <a:t>Maguolo</a:t>
            </a:r>
            <a:r>
              <a:rPr lang="en-GB" sz="1600" dirty="0"/>
              <a:t>, Sheryl </a:t>
            </a:r>
            <a:r>
              <a:rPr lang="en-GB" sz="1600" dirty="0" err="1"/>
              <a:t>Brahnam</a:t>
            </a:r>
            <a:r>
              <a:rPr lang="en-GB" sz="1600" dirty="0"/>
              <a:t>, and Michelangelo </a:t>
            </a:r>
            <a:r>
              <a:rPr lang="en-GB" sz="1600" dirty="0" err="1"/>
              <a:t>Paci</a:t>
            </a:r>
            <a:r>
              <a:rPr lang="en-GB" sz="1600" dirty="0"/>
              <a:t>. An ensemble of convolutional neural networks for 	audio classification. Applied Sciences, 11(13):5796, 2021.</a:t>
            </a:r>
          </a:p>
          <a:p>
            <a:pPr marL="0" indent="0">
              <a:buNone/>
            </a:pPr>
            <a:r>
              <a:rPr lang="en-US" sz="1600" dirty="0"/>
              <a:t>[12]	</a:t>
            </a:r>
            <a:r>
              <a:rPr lang="en-GB" sz="1600" dirty="0"/>
              <a:t>Md </a:t>
            </a:r>
            <a:r>
              <a:rPr lang="en-GB" sz="1600" dirty="0" err="1"/>
              <a:t>Mohaimenuzzaman</a:t>
            </a:r>
            <a:r>
              <a:rPr lang="en-GB" sz="1600" dirty="0"/>
              <a:t>, Christoph </a:t>
            </a:r>
            <a:r>
              <a:rPr lang="en-GB" sz="1600" dirty="0" err="1"/>
              <a:t>Bergmeir</a:t>
            </a:r>
            <a:r>
              <a:rPr lang="en-GB" sz="1600" dirty="0"/>
              <a:t>, Ian Thomas West, and Bernd Meyer. Environmental sound classification on the 	edge: A pipeline for deep acoustic networks on extremely resource-constrained devices. </a:t>
            </a:r>
            <a:r>
              <a:rPr lang="en-GB" sz="1600" dirty="0" err="1"/>
              <a:t>arXiv</a:t>
            </a:r>
            <a:r>
              <a:rPr lang="en-GB" sz="1600" dirty="0"/>
              <a:t> preprint arXiv:2103.03483, 	2021.</a:t>
            </a:r>
          </a:p>
          <a:p>
            <a:pPr marL="0" indent="0">
              <a:buNone/>
            </a:pPr>
            <a:r>
              <a:rPr lang="en-GB" sz="1600" dirty="0"/>
              <a:t>[13] 	Karol J </a:t>
            </a:r>
            <a:r>
              <a:rPr lang="en-GB" sz="1600" dirty="0" err="1"/>
              <a:t>Piczak</a:t>
            </a:r>
            <a:r>
              <a:rPr lang="en-GB" sz="1600" dirty="0"/>
              <a:t>. Environmental sound classification with convolutional neural networks. In 2015 IEEE 25th international 	workshop on machine learning for signal processing (MLSP), pages 1–6. IEEE, 2015.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9936670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9">
            <a:extLst>
              <a:ext uri="{FF2B5EF4-FFF2-40B4-BE49-F238E27FC236}">
                <a16:creationId xmlns:a16="http://schemas.microsoft.com/office/drawing/2014/main" id="{F875149D-F692-45DA-8324-D5E0193D5F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48641"/>
            <a:ext cx="12191999" cy="63093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11">
            <a:extLst>
              <a:ext uri="{FF2B5EF4-FFF2-40B4-BE49-F238E27FC236}">
                <a16:creationId xmlns:a16="http://schemas.microsoft.com/office/drawing/2014/main" id="{7B89EEFD-93BC-4ACF-962C-E6279E72B0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1436" y="800930"/>
            <a:ext cx="3703320" cy="224097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41FF3B-E58A-2044-82D8-8AE6486275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189" y="1133891"/>
            <a:ext cx="3089189" cy="1461052"/>
          </a:xfrm>
        </p:spPr>
        <p:txBody>
          <a:bodyPr anchor="ctr">
            <a:normAutofit/>
          </a:bodyPr>
          <a:lstStyle/>
          <a:p>
            <a:r>
              <a:rPr lang="en-US" dirty="0"/>
              <a:t>The Problem</a:t>
            </a:r>
          </a:p>
        </p:txBody>
      </p:sp>
      <p:sp>
        <p:nvSpPr>
          <p:cNvPr id="22" name="Rectangle 13">
            <a:extLst>
              <a:ext uri="{FF2B5EF4-FFF2-40B4-BE49-F238E27FC236}">
                <a16:creationId xmlns:a16="http://schemas.microsoft.com/office/drawing/2014/main" id="{C0B19935-C760-4698-9DD1-973C8A428D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Rectangle 15">
            <a:extLst>
              <a:ext uri="{FF2B5EF4-FFF2-40B4-BE49-F238E27FC236}">
                <a16:creationId xmlns:a16="http://schemas.microsoft.com/office/drawing/2014/main" id="{08990612-E008-4F02-AEBB-B140BE7535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rgbClr val="FF3E3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Rectangle 17">
            <a:extLst>
              <a:ext uri="{FF2B5EF4-FFF2-40B4-BE49-F238E27FC236}">
                <a16:creationId xmlns:a16="http://schemas.microsoft.com/office/drawing/2014/main" id="{A310A41F-3A14-4150-B6CF-0A577DDDEA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ECE84DD-FCC7-C449-8F35-2E100481447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46967" y="804957"/>
                <a:ext cx="7183597" cy="2256390"/>
              </a:xfrm>
            </p:spPr>
            <p:txBody>
              <a:bodyPr>
                <a:normAutofit/>
              </a:bodyPr>
              <a:lstStyle/>
              <a:p>
                <a:pPr>
                  <a:buClr>
                    <a:srgbClr val="FF3E3A"/>
                  </a:buClr>
                </a:pPr>
                <a:r>
                  <a:rPr lang="en-US" sz="1700" dirty="0"/>
                  <a:t>Audio classification problems typically have high dimensional input spaces and small dataset sizes.</a:t>
                </a:r>
              </a:p>
              <a:p>
                <a:pPr lvl="1">
                  <a:buClr>
                    <a:srgbClr val="FF3E3A"/>
                  </a:buClr>
                </a:pPr>
                <a:r>
                  <a:rPr lang="en-US" sz="1700" dirty="0"/>
                  <a:t>Typical sample r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1700">
                        <a:latin typeface="Cambria Math" panose="02040503050406030204" pitchFamily="18" charset="0"/>
                      </a:rPr>
                      <m:t>a</m:t>
                    </m:r>
                    <m:r>
                      <m:rPr>
                        <m:sty m:val="p"/>
                      </m:rPr>
                      <a:rPr lang="en-GB" sz="1700" b="0" i="0" smtClean="0">
                        <a:latin typeface="Cambria Math" panose="02040503050406030204" pitchFamily="18" charset="0"/>
                      </a:rPr>
                      <m:t>te</m:t>
                    </m:r>
                    <m:r>
                      <a:rPr lang="en-GB" sz="17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17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sz="1700" b="0" i="1" smtClean="0">
                        <a:latin typeface="Cambria Math" panose="02040503050406030204" pitchFamily="18" charset="0"/>
                      </a:rPr>
                      <m:t>=44.1</m:t>
                    </m:r>
                  </m:oMath>
                </a14:m>
                <a:r>
                  <a:rPr lang="en-US" sz="1700" dirty="0"/>
                  <a:t> kHz.</a:t>
                </a:r>
              </a:p>
              <a:p>
                <a:pPr lvl="1">
                  <a:buClr>
                    <a:srgbClr val="FF3E3A"/>
                  </a:buClr>
                </a:pPr>
                <a:r>
                  <a:rPr lang="en-US" sz="1700" dirty="0"/>
                  <a:t>Labelling audio data is laborious.</a:t>
                </a:r>
              </a:p>
              <a:p>
                <a:pPr>
                  <a:buClr>
                    <a:srgbClr val="FF3E3A"/>
                  </a:buClr>
                </a:pPr>
                <a:r>
                  <a:rPr lang="en-US" sz="1700" dirty="0"/>
                  <a:t>This leads to under-specification of Artificial Neural Networks (ANNs).</a:t>
                </a:r>
              </a:p>
              <a:p>
                <a:pPr>
                  <a:buClr>
                    <a:srgbClr val="FF3E3A"/>
                  </a:buClr>
                </a:pPr>
                <a:r>
                  <a:rPr lang="en-US" sz="1700" dirty="0"/>
                  <a:t>Bayesian Neural Networks may be able to exploit this under-specification.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ECE84DD-FCC7-C449-8F35-2E10048144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46967" y="804957"/>
                <a:ext cx="7183597" cy="2256390"/>
              </a:xfrm>
              <a:blipFill>
                <a:blip r:embed="rId3"/>
                <a:stretch>
                  <a:fillRect l="-177" b="-22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4DB924C2-C863-5B4D-AC6E-EFE6AC533B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998" y="3261798"/>
            <a:ext cx="11297469" cy="265490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9219B8B-B4BF-3344-8168-2693AA5504ED}"/>
              </a:ext>
            </a:extLst>
          </p:cNvPr>
          <p:cNvSpPr txBox="1"/>
          <p:nvPr/>
        </p:nvSpPr>
        <p:spPr>
          <a:xfrm>
            <a:off x="803189" y="6080964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[1]</a:t>
            </a:r>
          </a:p>
        </p:txBody>
      </p:sp>
    </p:spTree>
    <p:extLst>
      <p:ext uri="{BB962C8B-B14F-4D97-AF65-F5344CB8AC3E}">
        <p14:creationId xmlns:p14="http://schemas.microsoft.com/office/powerpoint/2010/main" val="38707358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E830057-F4EE-412A-8526-36BE1CE18C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AAEBA82-E2D4-4653-AEE3-E95B330DDA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386509E-DAF8-4DA0-B09B-FA3FB341C2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4E11946-6976-4B44-971A-07BFBE9544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85DD9E25-AB50-4F01-9CA6-96497CDE72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8175"/>
            <a:ext cx="12191999" cy="62198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5" descr="Books">
            <a:extLst>
              <a:ext uri="{FF2B5EF4-FFF2-40B4-BE49-F238E27FC236}">
                <a16:creationId xmlns:a16="http://schemas.microsoft.com/office/drawing/2014/main" id="{C508D471-BC89-4009-B89C-7F0910672C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23031" y="1208531"/>
            <a:ext cx="4735069" cy="4735069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07788D3-E467-4E25-A5E9-FD41795BD5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1D585D-23CA-EE43-A742-66AB13CD73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6275" y="1419225"/>
            <a:ext cx="3081576" cy="208586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Theory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12301D8-0106-4E04-A846-C29A66593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1431467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E830057-F4EE-412A-8526-36BE1CE18C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AAEBA82-E2D4-4653-AEE3-E95B330DDA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386509E-DAF8-4DA0-B09B-FA3FB341C2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4E11946-6976-4B44-971A-07BFBE9544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85DD9E25-AB50-4F01-9CA6-96497CDE72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8175"/>
            <a:ext cx="12191999" cy="62198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7ACF9B1B-7C8C-0445-82B1-D53C371F6E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6083" y="1208531"/>
            <a:ext cx="4868966" cy="4735069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07788D3-E467-4E25-A5E9-FD41795BD5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5EAFD7-D28F-3D40-826B-30923B1A51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6275" y="1419225"/>
            <a:ext cx="3081576" cy="208586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Supervised Learning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12301D8-0106-4E04-A846-C29A66593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8128F18-94B0-6E46-8125-72F48F39C864}"/>
              </a:ext>
            </a:extLst>
          </p:cNvPr>
          <p:cNvSpPr txBox="1"/>
          <p:nvPr/>
        </p:nvSpPr>
        <p:spPr>
          <a:xfrm>
            <a:off x="1654959" y="6205899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[2]</a:t>
            </a:r>
          </a:p>
        </p:txBody>
      </p:sp>
    </p:spTree>
    <p:extLst>
      <p:ext uri="{BB962C8B-B14F-4D97-AF65-F5344CB8AC3E}">
        <p14:creationId xmlns:p14="http://schemas.microsoft.com/office/powerpoint/2010/main" val="26570081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E830057-F4EE-412A-8526-36BE1CE18C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AAEBA82-E2D4-4653-AEE3-E95B330DDA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386509E-DAF8-4DA0-B09B-FA3FB341C2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4E11946-6976-4B44-971A-07BFBE9544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1064C44D-91AF-4137-BC06-4F0B21DDCC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8175"/>
            <a:ext cx="12191999" cy="62198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E0D1FAC2-EF66-DF47-83A5-F366A7428C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1922" y="726521"/>
            <a:ext cx="3167406" cy="5656084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229A9569-B54F-4022-89FD-8D5585618B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36079" y="723899"/>
            <a:ext cx="5009388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D9B67F-3DAC-B049-890E-631B783B9B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61934" y="1419225"/>
            <a:ext cx="4115917" cy="208586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</a:rPr>
              <a:t>Deep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78FDAA3-F89A-C245-9D90-1DA3A58C9DB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261934" y="3505095"/>
                <a:ext cx="4115917" cy="1733655"/>
              </a:xfrm>
            </p:spPr>
            <p:txBody>
              <a:bodyPr vert="horz" lIns="91440" tIns="45720" rIns="91440" bIns="45720" rtlCol="0" anchor="t"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600" i="1" cap="all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ℋ</m:t>
                      </m:r>
                      <m:r>
                        <a:rPr lang="en-US" sz="1600" b="0" i="1" cap="all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={</m:t>
                      </m:r>
                      <m:sSub>
                        <m:sSubPr>
                          <m:ctrlPr>
                            <a:rPr lang="en-US" sz="1600" b="0" i="1" cap="all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cap="all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1600" b="0" i="1" cap="all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r>
                        <a:rPr lang="en-US" sz="1600" b="0" i="1" cap="all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∘</m:t>
                      </m:r>
                      <m:sSub>
                        <m:sSubPr>
                          <m:ctrlPr>
                            <a:rPr lang="en-US" sz="1600" b="0" i="1" cap="all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cap="all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1600" b="0" i="1" cap="all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sz="1600" b="0" i="1" cap="all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1600" b="0" i="1" cap="all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∘…∘</m:t>
                      </m:r>
                      <m:sSub>
                        <m:sSubPr>
                          <m:ctrlPr>
                            <a:rPr lang="en-US" sz="1600" b="0" i="1" cap="all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cap="all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1600" b="0" i="1" cap="all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600" b="0" i="1" cap="all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∘</m:t>
                      </m:r>
                      <m:sSub>
                        <m:sSubPr>
                          <m:ctrlPr>
                            <a:rPr lang="en-US" sz="1600" b="0" i="1" cap="all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cap="all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1600" b="0" i="1" cap="all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600" b="0" i="1" cap="all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sSub>
                        <m:sSubPr>
                          <m:ctrlPr>
                            <a:rPr lang="en-US" sz="1600" b="0" i="1" cap="all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cap="all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1600" b="0" i="1" cap="all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600" b="0" i="1" cap="all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en-US" sz="1600" b="0" i="1" cap="all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cap="all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𝒯</m:t>
                          </m:r>
                        </m:e>
                        <m:sub>
                          <m:r>
                            <a:rPr lang="en-US" sz="1600" b="0" i="1" cap="all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600" b="0" i="1" cap="all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1600" cap="all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78FDAA3-F89A-C245-9D90-1DA3A58C9DB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261934" y="3505095"/>
                <a:ext cx="4115917" cy="1733655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ectangle 21">
            <a:extLst>
              <a:ext uri="{FF2B5EF4-FFF2-40B4-BE49-F238E27FC236}">
                <a16:creationId xmlns:a16="http://schemas.microsoft.com/office/drawing/2014/main" id="{B3B4502C-7226-432B-827E-8454CB375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2463BB-F3FC-4E4C-9EEF-3612BDEDFAD7}"/>
              </a:ext>
            </a:extLst>
          </p:cNvPr>
          <p:cNvSpPr txBox="1"/>
          <p:nvPr/>
        </p:nvSpPr>
        <p:spPr>
          <a:xfrm>
            <a:off x="1941922" y="6441151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[3]</a:t>
            </a:r>
          </a:p>
        </p:txBody>
      </p:sp>
    </p:spTree>
    <p:extLst>
      <p:ext uri="{BB962C8B-B14F-4D97-AF65-F5344CB8AC3E}">
        <p14:creationId xmlns:p14="http://schemas.microsoft.com/office/powerpoint/2010/main" val="33040265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E830057-F4EE-412A-8526-36BE1CE18C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AAEBA82-E2D4-4653-AEE3-E95B330DDA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386509E-DAF8-4DA0-B09B-FA3FB341C2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4E11946-6976-4B44-971A-07BFBE9544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1064C44D-91AF-4137-BC06-4F0B21DDCC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8175"/>
            <a:ext cx="12191999" cy="62198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29A9569-B54F-4022-89FD-8D5585618B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36079" y="723899"/>
            <a:ext cx="5009388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D9B67F-3DAC-B049-890E-631B783B9B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61934" y="1419225"/>
            <a:ext cx="4115917" cy="208586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</a:rPr>
              <a:t>The Mathematical Neuron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78FDAA3-F89A-C245-9D90-1DA3A58C9DB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261934" y="3505095"/>
                <a:ext cx="4115917" cy="1733655"/>
              </a:xfrm>
            </p:spPr>
            <p:txBody>
              <a:bodyPr vert="horz" lIns="91440" tIns="45720" rIns="91440" bIns="45720" rtlCol="0" anchor="t"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600" i="1" cap="all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𝐴𝑁</m:t>
                      </m:r>
                      <m:r>
                        <a:rPr lang="en-US" sz="1600" i="1" cap="all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i="1" cap="all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600" i="1" cap="all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;</m:t>
                      </m:r>
                      <m:r>
                        <a:rPr lang="en-US" sz="1600" i="1" cap="all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1600" i="1" cap="all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1600" i="1" cap="all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1600" i="1" cap="all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sz="1600" i="1" cap="all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1600" i="1" cap="all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1600" i="1" cap="all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 cap="all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sz="1600" i="1" cap="all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1600" i="1" cap="all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 cap="all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600" i="1" cap="all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i="1" cap="all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1600" i="1" cap="all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78FDAA3-F89A-C245-9D90-1DA3A58C9DB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261934" y="3505095"/>
                <a:ext cx="4115917" cy="1733655"/>
              </a:xfrm>
              <a:blipFill>
                <a:blip r:embed="rId2"/>
                <a:stretch>
                  <a:fillRect t="-14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ectangle 21">
            <a:extLst>
              <a:ext uri="{FF2B5EF4-FFF2-40B4-BE49-F238E27FC236}">
                <a16:creationId xmlns:a16="http://schemas.microsoft.com/office/drawing/2014/main" id="{B3B4502C-7226-432B-827E-8454CB375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0A5DA09-8749-6648-811C-3AB23D5FA15F}"/>
              </a:ext>
            </a:extLst>
          </p:cNvPr>
          <p:cNvGrpSpPr/>
          <p:nvPr/>
        </p:nvGrpSpPr>
        <p:grpSpPr>
          <a:xfrm>
            <a:off x="1762678" y="2012886"/>
            <a:ext cx="2802790" cy="3225864"/>
            <a:chOff x="1018095" y="2534699"/>
            <a:chExt cx="2802790" cy="322586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Oval 14">
                  <a:extLst>
                    <a:ext uri="{FF2B5EF4-FFF2-40B4-BE49-F238E27FC236}">
                      <a16:creationId xmlns:a16="http://schemas.microsoft.com/office/drawing/2014/main" id="{EC9ABA46-ED4A-3C4B-A03C-D25D7D881649}"/>
                    </a:ext>
                  </a:extLst>
                </p:cNvPr>
                <p:cNvSpPr/>
                <p:nvPr/>
              </p:nvSpPr>
              <p:spPr>
                <a:xfrm>
                  <a:off x="1018095" y="2535810"/>
                  <a:ext cx="499620" cy="471341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" name="Oval 14">
                  <a:extLst>
                    <a:ext uri="{FF2B5EF4-FFF2-40B4-BE49-F238E27FC236}">
                      <a16:creationId xmlns:a16="http://schemas.microsoft.com/office/drawing/2014/main" id="{EC9ABA46-ED4A-3C4B-A03C-D25D7D88164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8095" y="2535810"/>
                  <a:ext cx="499620" cy="471341"/>
                </a:xfrm>
                <a:prstGeom prst="ellipse">
                  <a:avLst/>
                </a:prstGeom>
                <a:blipFill>
                  <a:blip r:embed="rId3"/>
                  <a:stretch>
                    <a:fillRect l="-465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Oval 16">
                  <a:extLst>
                    <a:ext uri="{FF2B5EF4-FFF2-40B4-BE49-F238E27FC236}">
                      <a16:creationId xmlns:a16="http://schemas.microsoft.com/office/drawing/2014/main" id="{5EB9F9FC-31EC-6B44-9A18-8340E6CD5FF4}"/>
                    </a:ext>
                  </a:extLst>
                </p:cNvPr>
                <p:cNvSpPr/>
                <p:nvPr/>
              </p:nvSpPr>
              <p:spPr>
                <a:xfrm>
                  <a:off x="1018095" y="3193329"/>
                  <a:ext cx="499620" cy="471341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7" name="Oval 16">
                  <a:extLst>
                    <a:ext uri="{FF2B5EF4-FFF2-40B4-BE49-F238E27FC236}">
                      <a16:creationId xmlns:a16="http://schemas.microsoft.com/office/drawing/2014/main" id="{5EB9F9FC-31EC-6B44-9A18-8340E6CD5FF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8095" y="3193329"/>
                  <a:ext cx="499620" cy="471341"/>
                </a:xfrm>
                <a:prstGeom prst="ellipse">
                  <a:avLst/>
                </a:prstGeom>
                <a:blipFill>
                  <a:blip r:embed="rId4"/>
                  <a:stretch>
                    <a:fillRect l="-465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Oval 18">
                  <a:extLst>
                    <a:ext uri="{FF2B5EF4-FFF2-40B4-BE49-F238E27FC236}">
                      <a16:creationId xmlns:a16="http://schemas.microsoft.com/office/drawing/2014/main" id="{9B356496-022C-2D4C-B25C-E43E41ED5787}"/>
                    </a:ext>
                  </a:extLst>
                </p:cNvPr>
                <p:cNvSpPr/>
                <p:nvPr/>
              </p:nvSpPr>
              <p:spPr>
                <a:xfrm>
                  <a:off x="1018095" y="3967898"/>
                  <a:ext cx="499620" cy="471341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9" name="Oval 18">
                  <a:extLst>
                    <a:ext uri="{FF2B5EF4-FFF2-40B4-BE49-F238E27FC236}">
                      <a16:creationId xmlns:a16="http://schemas.microsoft.com/office/drawing/2014/main" id="{9B356496-022C-2D4C-B25C-E43E41ED578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8095" y="3967898"/>
                  <a:ext cx="499620" cy="471341"/>
                </a:xfrm>
                <a:prstGeom prst="ellipse">
                  <a:avLst/>
                </a:prstGeom>
                <a:blipFill>
                  <a:blip r:embed="rId5"/>
                  <a:stretch>
                    <a:fillRect l="-465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Oval 20">
                  <a:extLst>
                    <a:ext uri="{FF2B5EF4-FFF2-40B4-BE49-F238E27FC236}">
                      <a16:creationId xmlns:a16="http://schemas.microsoft.com/office/drawing/2014/main" id="{31E2C259-1100-0A47-94D5-8AAD95809A64}"/>
                    </a:ext>
                  </a:extLst>
                </p:cNvPr>
                <p:cNvSpPr/>
                <p:nvPr/>
              </p:nvSpPr>
              <p:spPr>
                <a:xfrm>
                  <a:off x="1018095" y="5289222"/>
                  <a:ext cx="499620" cy="471341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1" name="Oval 20">
                  <a:extLst>
                    <a:ext uri="{FF2B5EF4-FFF2-40B4-BE49-F238E27FC236}">
                      <a16:creationId xmlns:a16="http://schemas.microsoft.com/office/drawing/2014/main" id="{31E2C259-1100-0A47-94D5-8AAD95809A6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8095" y="5289222"/>
                  <a:ext cx="499620" cy="471341"/>
                </a:xfrm>
                <a:prstGeom prst="ellipse">
                  <a:avLst/>
                </a:prstGeom>
                <a:blipFill>
                  <a:blip r:embed="rId6"/>
                  <a:stretch>
                    <a:fillRect l="-465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" name="Chord 22">
              <a:extLst>
                <a:ext uri="{FF2B5EF4-FFF2-40B4-BE49-F238E27FC236}">
                  <a16:creationId xmlns:a16="http://schemas.microsoft.com/office/drawing/2014/main" id="{04F3B428-00B7-404E-81F2-131A87CE64F6}"/>
                </a:ext>
              </a:extLst>
            </p:cNvPr>
            <p:cNvSpPr/>
            <p:nvPr/>
          </p:nvSpPr>
          <p:spPr>
            <a:xfrm>
              <a:off x="2799288" y="3604294"/>
              <a:ext cx="1021597" cy="861609"/>
            </a:xfrm>
            <a:prstGeom prst="chord">
              <a:avLst>
                <a:gd name="adj1" fmla="val 5662941"/>
                <a:gd name="adj2" fmla="val 1593658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Chord 23">
              <a:extLst>
                <a:ext uri="{FF2B5EF4-FFF2-40B4-BE49-F238E27FC236}">
                  <a16:creationId xmlns:a16="http://schemas.microsoft.com/office/drawing/2014/main" id="{789761A2-4666-874C-8820-CDABEF6CCA24}"/>
                </a:ext>
              </a:extLst>
            </p:cNvPr>
            <p:cNvSpPr/>
            <p:nvPr/>
          </p:nvSpPr>
          <p:spPr>
            <a:xfrm rot="10800000">
              <a:off x="2749213" y="3604292"/>
              <a:ext cx="1021597" cy="861609"/>
            </a:xfrm>
            <a:prstGeom prst="chord">
              <a:avLst>
                <a:gd name="adj1" fmla="val 5662941"/>
                <a:gd name="adj2" fmla="val 1593658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FA79DB57-BB93-F74F-ABA1-C39976D07C7C}"/>
                    </a:ext>
                  </a:extLst>
                </p:cNvPr>
                <p:cNvSpPr txBox="1"/>
                <p:nvPr/>
              </p:nvSpPr>
              <p:spPr>
                <a:xfrm>
                  <a:off x="2926502" y="3806911"/>
                  <a:ext cx="17549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∑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FA79DB57-BB93-F74F-ABA1-C39976D07C7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26502" y="3806911"/>
                  <a:ext cx="175493" cy="369332"/>
                </a:xfrm>
                <a:prstGeom prst="rect">
                  <a:avLst/>
                </a:prstGeom>
                <a:blipFill>
                  <a:blip r:embed="rId7"/>
                  <a:stretch>
                    <a:fillRect l="-6667" r="-100000"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25955761-5E5A-8E4F-A389-44EB917A8E7A}"/>
                    </a:ext>
                  </a:extLst>
                </p:cNvPr>
                <p:cNvSpPr txBox="1"/>
                <p:nvPr/>
              </p:nvSpPr>
              <p:spPr>
                <a:xfrm>
                  <a:off x="3348656" y="3806911"/>
                  <a:ext cx="17549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oMath>
                    </m:oMathPara>
                  </a14:m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25955761-5E5A-8E4F-A389-44EB917A8E7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8656" y="3806911"/>
                  <a:ext cx="175493" cy="369332"/>
                </a:xfrm>
                <a:prstGeom prst="rect">
                  <a:avLst/>
                </a:prstGeom>
                <a:blipFill>
                  <a:blip r:embed="rId8"/>
                  <a:stretch>
                    <a:fillRect r="-6428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0B553A8-74EB-6C4C-ABFE-93F7DDB2DFEC}"/>
                </a:ext>
              </a:extLst>
            </p:cNvPr>
            <p:cNvSpPr/>
            <p:nvPr/>
          </p:nvSpPr>
          <p:spPr>
            <a:xfrm>
              <a:off x="2331776" y="2534699"/>
              <a:ext cx="308057" cy="30611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</a:t>
              </a: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09BCC940-9C91-DA4F-930D-BD33BDB6F6C6}"/>
                </a:ext>
              </a:extLst>
            </p:cNvPr>
            <p:cNvCxnSpPr>
              <a:stCxn id="15" idx="6"/>
            </p:cNvCxnSpPr>
            <p:nvPr/>
          </p:nvCxnSpPr>
          <p:spPr>
            <a:xfrm>
              <a:off x="1517715" y="2771481"/>
              <a:ext cx="1281573" cy="126361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09B568E1-0316-E740-9B24-423A5AE75739}"/>
                </a:ext>
              </a:extLst>
            </p:cNvPr>
            <p:cNvCxnSpPr>
              <a:cxnSpLocks/>
              <a:stCxn id="17" idx="6"/>
            </p:cNvCxnSpPr>
            <p:nvPr/>
          </p:nvCxnSpPr>
          <p:spPr>
            <a:xfrm>
              <a:off x="1517715" y="3429000"/>
              <a:ext cx="1281573" cy="56257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90696A9F-537A-F747-9B40-61D194B1E077}"/>
                </a:ext>
              </a:extLst>
            </p:cNvPr>
            <p:cNvCxnSpPr>
              <a:cxnSpLocks/>
              <a:stCxn id="19" idx="6"/>
            </p:cNvCxnSpPr>
            <p:nvPr/>
          </p:nvCxnSpPr>
          <p:spPr>
            <a:xfrm flipV="1">
              <a:off x="1517715" y="3988703"/>
              <a:ext cx="1281573" cy="21486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980EB21E-2B9C-9D42-97F7-B56031C285C1}"/>
                </a:ext>
              </a:extLst>
            </p:cNvPr>
            <p:cNvCxnSpPr>
              <a:cxnSpLocks/>
              <a:stCxn id="21" idx="6"/>
            </p:cNvCxnSpPr>
            <p:nvPr/>
          </p:nvCxnSpPr>
          <p:spPr>
            <a:xfrm flipV="1">
              <a:off x="1517715" y="3988703"/>
              <a:ext cx="1281573" cy="153619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4DCDB38D-99ED-044A-8FB2-8E4D67BE638A}"/>
                    </a:ext>
                  </a:extLst>
                </p:cNvPr>
                <p:cNvSpPr txBox="1"/>
                <p:nvPr/>
              </p:nvSpPr>
              <p:spPr>
                <a:xfrm>
                  <a:off x="1517485" y="2534699"/>
                  <a:ext cx="51302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4DCDB38D-99ED-044A-8FB2-8E4D67BE63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17485" y="2534699"/>
                  <a:ext cx="513025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68111B1E-9903-654F-8B61-F640E44CBFF4}"/>
                    </a:ext>
                  </a:extLst>
                </p:cNvPr>
                <p:cNvSpPr txBox="1"/>
                <p:nvPr/>
              </p:nvSpPr>
              <p:spPr>
                <a:xfrm>
                  <a:off x="1517485" y="3132226"/>
                  <a:ext cx="51834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68111B1E-9903-654F-8B61-F640E44CBFF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17485" y="3132226"/>
                  <a:ext cx="518347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4A04D0D9-BD4D-2E41-9D24-21BCD3120E7E}"/>
                    </a:ext>
                  </a:extLst>
                </p:cNvPr>
                <p:cNvSpPr txBox="1"/>
                <p:nvPr/>
              </p:nvSpPr>
              <p:spPr>
                <a:xfrm>
                  <a:off x="1496451" y="4756798"/>
                  <a:ext cx="53328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4A04D0D9-BD4D-2E41-9D24-21BCD3120E7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96451" y="4756798"/>
                  <a:ext cx="533287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D7689DBB-7451-2842-BBC3-3EA2C5C261CF}"/>
                    </a:ext>
                  </a:extLst>
                </p:cNvPr>
                <p:cNvSpPr txBox="1"/>
                <p:nvPr/>
              </p:nvSpPr>
              <p:spPr>
                <a:xfrm>
                  <a:off x="1517485" y="3812800"/>
                  <a:ext cx="51834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D7689DBB-7451-2842-BBC3-3EA2C5C261C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17485" y="3812800"/>
                  <a:ext cx="518347" cy="36933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DE60D4AE-6236-9640-BB53-DCC3AD68F8DC}"/>
                </a:ext>
              </a:extLst>
            </p:cNvPr>
            <p:cNvSpPr/>
            <p:nvPr/>
          </p:nvSpPr>
          <p:spPr>
            <a:xfrm>
              <a:off x="1217905" y="4895745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0B6385EA-321F-9C43-BD8A-DF0E4F6472EF}"/>
                </a:ext>
              </a:extLst>
            </p:cNvPr>
            <p:cNvSpPr/>
            <p:nvPr/>
          </p:nvSpPr>
          <p:spPr>
            <a:xfrm>
              <a:off x="1224078" y="5065919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C5A909ED-BD4B-344E-8E40-F90AD4D03CD6}"/>
                </a:ext>
              </a:extLst>
            </p:cNvPr>
            <p:cNvSpPr/>
            <p:nvPr/>
          </p:nvSpPr>
          <p:spPr>
            <a:xfrm>
              <a:off x="1217904" y="4720024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A9E5CC13-C4AD-D84C-A50E-0D28C517BA51}"/>
                </a:ext>
              </a:extLst>
            </p:cNvPr>
            <p:cNvCxnSpPr>
              <a:cxnSpLocks/>
              <a:stCxn id="27" idx="2"/>
            </p:cNvCxnSpPr>
            <p:nvPr/>
          </p:nvCxnSpPr>
          <p:spPr>
            <a:xfrm>
              <a:off x="2485805" y="2840816"/>
              <a:ext cx="313483" cy="117636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572855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BB14D-FD4D-B945-B736-FD147F095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Artificial Neural Networks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D5A60FC-B0A6-3548-B993-1EC26136EE2B}"/>
              </a:ext>
            </a:extLst>
          </p:cNvPr>
          <p:cNvGrpSpPr>
            <a:grpSpLocks/>
          </p:cNvGrpSpPr>
          <p:nvPr/>
        </p:nvGrpSpPr>
        <p:grpSpPr>
          <a:xfrm>
            <a:off x="554236" y="2884468"/>
            <a:ext cx="3420000" cy="2880000"/>
            <a:chOff x="765563" y="448688"/>
            <a:chExt cx="4487125" cy="4230820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1B6AB1A0-CBD9-3541-914A-FEDFDA82BA3B}"/>
                </a:ext>
              </a:extLst>
            </p:cNvPr>
            <p:cNvSpPr/>
            <p:nvPr/>
          </p:nvSpPr>
          <p:spPr>
            <a:xfrm>
              <a:off x="765569" y="448688"/>
              <a:ext cx="392655" cy="447179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1005C602-050A-F14E-AAF6-A802B39648C8}"/>
                </a:ext>
              </a:extLst>
            </p:cNvPr>
            <p:cNvSpPr/>
            <p:nvPr/>
          </p:nvSpPr>
          <p:spPr>
            <a:xfrm>
              <a:off x="765567" y="1364736"/>
              <a:ext cx="392655" cy="447179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1C01B5C7-3F2F-D640-93A9-2B19BD24586B}"/>
                </a:ext>
              </a:extLst>
            </p:cNvPr>
            <p:cNvSpPr/>
            <p:nvPr/>
          </p:nvSpPr>
          <p:spPr>
            <a:xfrm>
              <a:off x="765563" y="2340508"/>
              <a:ext cx="392655" cy="447179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4E715881-AE28-114B-8F55-F82735734FCB}"/>
                </a:ext>
              </a:extLst>
            </p:cNvPr>
            <p:cNvSpPr/>
            <p:nvPr/>
          </p:nvSpPr>
          <p:spPr>
            <a:xfrm>
              <a:off x="765565" y="3316281"/>
              <a:ext cx="392655" cy="447179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0C7775FA-7890-7A4A-A403-95C0C2843DD2}"/>
                </a:ext>
              </a:extLst>
            </p:cNvPr>
            <p:cNvSpPr/>
            <p:nvPr/>
          </p:nvSpPr>
          <p:spPr>
            <a:xfrm>
              <a:off x="765564" y="4232329"/>
              <a:ext cx="392655" cy="447179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CB59FC20-D646-B64C-9DD8-1FE12155713D}"/>
                </a:ext>
              </a:extLst>
            </p:cNvPr>
            <p:cNvSpPr/>
            <p:nvPr/>
          </p:nvSpPr>
          <p:spPr>
            <a:xfrm>
              <a:off x="2279398" y="906711"/>
              <a:ext cx="392655" cy="447179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9F296E3-3E7E-DC4F-A427-D27F428A74A6}"/>
                </a:ext>
              </a:extLst>
            </p:cNvPr>
            <p:cNvSpPr/>
            <p:nvPr/>
          </p:nvSpPr>
          <p:spPr>
            <a:xfrm>
              <a:off x="2279394" y="2340507"/>
              <a:ext cx="392655" cy="447179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60D498DD-333A-3A42-AAFA-816EF2196E1A}"/>
                </a:ext>
              </a:extLst>
            </p:cNvPr>
            <p:cNvSpPr/>
            <p:nvPr/>
          </p:nvSpPr>
          <p:spPr>
            <a:xfrm>
              <a:off x="2279395" y="3774304"/>
              <a:ext cx="392655" cy="447179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CBBA51A-BB59-FB4A-B26D-0ECF1DB1D54A}"/>
                </a:ext>
              </a:extLst>
            </p:cNvPr>
            <p:cNvSpPr/>
            <p:nvPr/>
          </p:nvSpPr>
          <p:spPr>
            <a:xfrm>
              <a:off x="3691633" y="1653472"/>
              <a:ext cx="392655" cy="447179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1D9DD2E9-4AE8-A240-B915-0127494B5F9B}"/>
                </a:ext>
              </a:extLst>
            </p:cNvPr>
            <p:cNvSpPr/>
            <p:nvPr/>
          </p:nvSpPr>
          <p:spPr>
            <a:xfrm>
              <a:off x="3691633" y="3190102"/>
              <a:ext cx="392655" cy="447179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A18A02B9-CF06-754F-B802-986DD7C303F2}"/>
                </a:ext>
              </a:extLst>
            </p:cNvPr>
            <p:cNvSpPr/>
            <p:nvPr/>
          </p:nvSpPr>
          <p:spPr>
            <a:xfrm>
              <a:off x="4860033" y="3190101"/>
              <a:ext cx="392655" cy="447179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BC026896-8332-B347-8EAB-F83C02CAB70B}"/>
                </a:ext>
              </a:extLst>
            </p:cNvPr>
            <p:cNvCxnSpPr>
              <a:stCxn id="5" idx="6"/>
              <a:endCxn id="10" idx="2"/>
            </p:cNvCxnSpPr>
            <p:nvPr/>
          </p:nvCxnSpPr>
          <p:spPr>
            <a:xfrm>
              <a:off x="1158224" y="672278"/>
              <a:ext cx="1121174" cy="4580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3B194C93-C748-2045-9B7B-2DF5F609B917}"/>
                </a:ext>
              </a:extLst>
            </p:cNvPr>
            <p:cNvCxnSpPr>
              <a:cxnSpLocks/>
              <a:stCxn id="6" idx="6"/>
              <a:endCxn id="10" idx="2"/>
            </p:cNvCxnSpPr>
            <p:nvPr/>
          </p:nvCxnSpPr>
          <p:spPr>
            <a:xfrm flipV="1">
              <a:off x="1158222" y="1130301"/>
              <a:ext cx="1121176" cy="45802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BA029C6E-1A29-0C4E-AE07-7777D1B9A4E8}"/>
                </a:ext>
              </a:extLst>
            </p:cNvPr>
            <p:cNvCxnSpPr>
              <a:cxnSpLocks/>
              <a:stCxn id="7" idx="6"/>
              <a:endCxn id="11" idx="2"/>
            </p:cNvCxnSpPr>
            <p:nvPr/>
          </p:nvCxnSpPr>
          <p:spPr>
            <a:xfrm flipV="1">
              <a:off x="1158218" y="2564097"/>
              <a:ext cx="1121176" cy="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60C993DD-51CC-3148-88FD-8165ACAB623D}"/>
                </a:ext>
              </a:extLst>
            </p:cNvPr>
            <p:cNvCxnSpPr>
              <a:cxnSpLocks/>
              <a:stCxn id="5" idx="6"/>
              <a:endCxn id="11" idx="2"/>
            </p:cNvCxnSpPr>
            <p:nvPr/>
          </p:nvCxnSpPr>
          <p:spPr>
            <a:xfrm>
              <a:off x="1158224" y="672278"/>
              <a:ext cx="1121170" cy="189181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8159B349-3B38-CD4E-A7AB-244DB0BBF75E}"/>
                </a:ext>
              </a:extLst>
            </p:cNvPr>
            <p:cNvCxnSpPr>
              <a:cxnSpLocks/>
              <a:stCxn id="9" idx="6"/>
              <a:endCxn id="10" idx="2"/>
            </p:cNvCxnSpPr>
            <p:nvPr/>
          </p:nvCxnSpPr>
          <p:spPr>
            <a:xfrm flipV="1">
              <a:off x="1158219" y="1130301"/>
              <a:ext cx="1121179" cy="332561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D22F0B2F-0370-7949-959A-694E5796BD6A}"/>
                </a:ext>
              </a:extLst>
            </p:cNvPr>
            <p:cNvCxnSpPr>
              <a:cxnSpLocks/>
              <a:stCxn id="8" idx="6"/>
              <a:endCxn id="12" idx="2"/>
            </p:cNvCxnSpPr>
            <p:nvPr/>
          </p:nvCxnSpPr>
          <p:spPr>
            <a:xfrm>
              <a:off x="1158220" y="3539871"/>
              <a:ext cx="1121175" cy="4580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48422253-42D8-5B44-8E24-B1D087F646A5}"/>
                </a:ext>
              </a:extLst>
            </p:cNvPr>
            <p:cNvCxnSpPr>
              <a:cxnSpLocks/>
              <a:stCxn id="9" idx="6"/>
              <a:endCxn id="11" idx="2"/>
            </p:cNvCxnSpPr>
            <p:nvPr/>
          </p:nvCxnSpPr>
          <p:spPr>
            <a:xfrm flipV="1">
              <a:off x="1158219" y="2564097"/>
              <a:ext cx="1121175" cy="189182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0F5F521D-74D3-0949-9F6E-9B0238DC4AED}"/>
                </a:ext>
              </a:extLst>
            </p:cNvPr>
            <p:cNvCxnSpPr>
              <a:cxnSpLocks/>
              <a:stCxn id="5" idx="6"/>
              <a:endCxn id="12" idx="2"/>
            </p:cNvCxnSpPr>
            <p:nvPr/>
          </p:nvCxnSpPr>
          <p:spPr>
            <a:xfrm>
              <a:off x="1158224" y="672278"/>
              <a:ext cx="1121171" cy="332561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D9AD426C-DD24-A545-9A3C-DEFF865AB004}"/>
                </a:ext>
              </a:extLst>
            </p:cNvPr>
            <p:cNvCxnSpPr>
              <a:cxnSpLocks/>
              <a:stCxn id="12" idx="6"/>
              <a:endCxn id="14" idx="2"/>
            </p:cNvCxnSpPr>
            <p:nvPr/>
          </p:nvCxnSpPr>
          <p:spPr>
            <a:xfrm flipV="1">
              <a:off x="2672050" y="3413692"/>
              <a:ext cx="1019583" cy="58420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75C22213-1379-4B4A-A615-7BA39E444397}"/>
                </a:ext>
              </a:extLst>
            </p:cNvPr>
            <p:cNvCxnSpPr>
              <a:cxnSpLocks/>
              <a:stCxn id="11" idx="6"/>
              <a:endCxn id="14" idx="2"/>
            </p:cNvCxnSpPr>
            <p:nvPr/>
          </p:nvCxnSpPr>
          <p:spPr>
            <a:xfrm>
              <a:off x="2672049" y="2564097"/>
              <a:ext cx="1019584" cy="84959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727A4D8E-26AF-6744-823A-2C7E577AE1BC}"/>
                </a:ext>
              </a:extLst>
            </p:cNvPr>
            <p:cNvCxnSpPr>
              <a:cxnSpLocks/>
              <a:stCxn id="10" idx="6"/>
              <a:endCxn id="13" idx="2"/>
            </p:cNvCxnSpPr>
            <p:nvPr/>
          </p:nvCxnSpPr>
          <p:spPr>
            <a:xfrm>
              <a:off x="2672053" y="1130301"/>
              <a:ext cx="1019580" cy="74676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BEF6CBB8-930F-DB45-B48D-E205801818DC}"/>
                </a:ext>
              </a:extLst>
            </p:cNvPr>
            <p:cNvCxnSpPr>
              <a:cxnSpLocks/>
              <a:stCxn id="12" idx="6"/>
              <a:endCxn id="13" idx="2"/>
            </p:cNvCxnSpPr>
            <p:nvPr/>
          </p:nvCxnSpPr>
          <p:spPr>
            <a:xfrm flipV="1">
              <a:off x="2672050" y="1877062"/>
              <a:ext cx="1019583" cy="212083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urved Connector 27">
              <a:extLst>
                <a:ext uri="{FF2B5EF4-FFF2-40B4-BE49-F238E27FC236}">
                  <a16:creationId xmlns:a16="http://schemas.microsoft.com/office/drawing/2014/main" id="{EED60063-2703-BB48-8BE2-81CC97921012}"/>
                </a:ext>
              </a:extLst>
            </p:cNvPr>
            <p:cNvCxnSpPr>
              <a:cxnSpLocks/>
              <a:stCxn id="10" idx="6"/>
              <a:endCxn id="10" idx="2"/>
            </p:cNvCxnSpPr>
            <p:nvPr/>
          </p:nvCxnSpPr>
          <p:spPr>
            <a:xfrm flipH="1">
              <a:off x="2279398" y="1130301"/>
              <a:ext cx="392655" cy="12700"/>
            </a:xfrm>
            <a:prstGeom prst="curvedConnector5">
              <a:avLst>
                <a:gd name="adj1" fmla="val -58219"/>
                <a:gd name="adj2" fmla="val -4119449"/>
                <a:gd name="adj3" fmla="val 158219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urved Connector 28">
              <a:extLst>
                <a:ext uri="{FF2B5EF4-FFF2-40B4-BE49-F238E27FC236}">
                  <a16:creationId xmlns:a16="http://schemas.microsoft.com/office/drawing/2014/main" id="{F0F031B3-B867-9E4E-B387-9A360E408C2C}"/>
                </a:ext>
              </a:extLst>
            </p:cNvPr>
            <p:cNvCxnSpPr>
              <a:cxnSpLocks/>
              <a:stCxn id="14" idx="6"/>
              <a:endCxn id="12" idx="2"/>
            </p:cNvCxnSpPr>
            <p:nvPr/>
          </p:nvCxnSpPr>
          <p:spPr>
            <a:xfrm flipH="1">
              <a:off x="2279395" y="3413692"/>
              <a:ext cx="1804893" cy="584202"/>
            </a:xfrm>
            <a:prstGeom prst="curvedConnector5">
              <a:avLst>
                <a:gd name="adj1" fmla="val -12666"/>
                <a:gd name="adj2" fmla="val 178695"/>
                <a:gd name="adj3" fmla="val 112666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urved Connector 29">
              <a:extLst>
                <a:ext uri="{FF2B5EF4-FFF2-40B4-BE49-F238E27FC236}">
                  <a16:creationId xmlns:a16="http://schemas.microsoft.com/office/drawing/2014/main" id="{68A2CF55-B3CB-C048-AAF9-C1057603EC74}"/>
                </a:ext>
              </a:extLst>
            </p:cNvPr>
            <p:cNvCxnSpPr>
              <a:cxnSpLocks/>
              <a:stCxn id="13" idx="6"/>
              <a:endCxn id="11" idx="2"/>
            </p:cNvCxnSpPr>
            <p:nvPr/>
          </p:nvCxnSpPr>
          <p:spPr>
            <a:xfrm flipH="1">
              <a:off x="2279394" y="1877062"/>
              <a:ext cx="1804894" cy="687035"/>
            </a:xfrm>
            <a:prstGeom prst="curvedConnector5">
              <a:avLst>
                <a:gd name="adj1" fmla="val -12666"/>
                <a:gd name="adj2" fmla="val -47602"/>
                <a:gd name="adj3" fmla="val 112666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BC1A1648-AA74-3A4C-9588-CECCFAE8CC5B}"/>
                </a:ext>
              </a:extLst>
            </p:cNvPr>
            <p:cNvCxnSpPr>
              <a:stCxn id="13" idx="6"/>
              <a:endCxn id="15" idx="2"/>
            </p:cNvCxnSpPr>
            <p:nvPr/>
          </p:nvCxnSpPr>
          <p:spPr>
            <a:xfrm>
              <a:off x="4084288" y="1877062"/>
              <a:ext cx="775745" cy="153662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FF5D7AE5-A034-3248-A94B-C32633B24EE0}"/>
                </a:ext>
              </a:extLst>
            </p:cNvPr>
            <p:cNvCxnSpPr>
              <a:cxnSpLocks/>
              <a:stCxn id="14" idx="6"/>
              <a:endCxn id="15" idx="2"/>
            </p:cNvCxnSpPr>
            <p:nvPr/>
          </p:nvCxnSpPr>
          <p:spPr>
            <a:xfrm flipV="1">
              <a:off x="4084288" y="3413691"/>
              <a:ext cx="775745" cy="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183ACAC2-EF5C-204C-8EE0-AFD9F7174156}"/>
                </a:ext>
              </a:extLst>
            </p:cNvPr>
            <p:cNvCxnSpPr>
              <a:cxnSpLocks/>
              <a:stCxn id="8" idx="6"/>
              <a:endCxn id="34" idx="2"/>
            </p:cNvCxnSpPr>
            <p:nvPr/>
          </p:nvCxnSpPr>
          <p:spPr>
            <a:xfrm flipV="1">
              <a:off x="1158220" y="1877062"/>
              <a:ext cx="3701812" cy="166280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85CD2C63-5FCF-3448-9EB2-BA9FB365C071}"/>
                </a:ext>
              </a:extLst>
            </p:cNvPr>
            <p:cNvSpPr/>
            <p:nvPr/>
          </p:nvSpPr>
          <p:spPr>
            <a:xfrm>
              <a:off x="4860032" y="1653472"/>
              <a:ext cx="392655" cy="447179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C57897AE-E0CB-9A4D-B853-A55AA32AE336}"/>
                </a:ext>
              </a:extLst>
            </p:cNvPr>
            <p:cNvCxnSpPr>
              <a:cxnSpLocks/>
              <a:stCxn id="13" idx="6"/>
              <a:endCxn id="34" idx="2"/>
            </p:cNvCxnSpPr>
            <p:nvPr/>
          </p:nvCxnSpPr>
          <p:spPr>
            <a:xfrm>
              <a:off x="4084288" y="1877062"/>
              <a:ext cx="77574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72259FA7-357D-5341-87D2-975A7276388A}"/>
                </a:ext>
              </a:extLst>
            </p:cNvPr>
            <p:cNvCxnSpPr>
              <a:cxnSpLocks/>
              <a:stCxn id="6" idx="6"/>
              <a:endCxn id="13" idx="2"/>
            </p:cNvCxnSpPr>
            <p:nvPr/>
          </p:nvCxnSpPr>
          <p:spPr>
            <a:xfrm>
              <a:off x="1158222" y="1588326"/>
              <a:ext cx="2533411" cy="28873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67469E91-DA21-4B44-9A62-FC0AA48BE8EF}"/>
              </a:ext>
            </a:extLst>
          </p:cNvPr>
          <p:cNvGrpSpPr>
            <a:grpSpLocks/>
          </p:cNvGrpSpPr>
          <p:nvPr/>
        </p:nvGrpSpPr>
        <p:grpSpPr>
          <a:xfrm>
            <a:off x="4372520" y="2884466"/>
            <a:ext cx="3420000" cy="2880000"/>
            <a:chOff x="6201222" y="448688"/>
            <a:chExt cx="4487125" cy="4230820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51D81C19-38BE-4E41-8EAC-E6DFA392F251}"/>
                </a:ext>
              </a:extLst>
            </p:cNvPr>
            <p:cNvSpPr/>
            <p:nvPr/>
          </p:nvSpPr>
          <p:spPr>
            <a:xfrm>
              <a:off x="6201228" y="448688"/>
              <a:ext cx="392655" cy="447179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61E5FD92-E2ED-184D-BD0A-C0E3232ADAEE}"/>
                </a:ext>
              </a:extLst>
            </p:cNvPr>
            <p:cNvSpPr/>
            <p:nvPr/>
          </p:nvSpPr>
          <p:spPr>
            <a:xfrm>
              <a:off x="6201226" y="1364736"/>
              <a:ext cx="392655" cy="447179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E32C8393-2B2E-4A4A-95F3-535310F49E0A}"/>
                </a:ext>
              </a:extLst>
            </p:cNvPr>
            <p:cNvSpPr/>
            <p:nvPr/>
          </p:nvSpPr>
          <p:spPr>
            <a:xfrm>
              <a:off x="6201222" y="2340508"/>
              <a:ext cx="392655" cy="447179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445E238F-F9AB-3A48-A8F4-61D1A66748EC}"/>
                </a:ext>
              </a:extLst>
            </p:cNvPr>
            <p:cNvSpPr/>
            <p:nvPr/>
          </p:nvSpPr>
          <p:spPr>
            <a:xfrm>
              <a:off x="6201224" y="3316281"/>
              <a:ext cx="392655" cy="447179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C59B16B4-76EA-834A-94E6-EA9201E24073}"/>
                </a:ext>
              </a:extLst>
            </p:cNvPr>
            <p:cNvSpPr/>
            <p:nvPr/>
          </p:nvSpPr>
          <p:spPr>
            <a:xfrm>
              <a:off x="6201223" y="4232329"/>
              <a:ext cx="392655" cy="447179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6A5BCAB5-8E9A-2249-883C-E35C1855005D}"/>
                </a:ext>
              </a:extLst>
            </p:cNvPr>
            <p:cNvSpPr/>
            <p:nvPr/>
          </p:nvSpPr>
          <p:spPr>
            <a:xfrm>
              <a:off x="7715057" y="906711"/>
              <a:ext cx="392655" cy="447179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3AB34C62-4F49-194B-AA5B-2F5F25752D4A}"/>
                </a:ext>
              </a:extLst>
            </p:cNvPr>
            <p:cNvSpPr/>
            <p:nvPr/>
          </p:nvSpPr>
          <p:spPr>
            <a:xfrm>
              <a:off x="7715053" y="2340507"/>
              <a:ext cx="392655" cy="447179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3B64CAE9-3D28-674C-878B-1631184B199C}"/>
                </a:ext>
              </a:extLst>
            </p:cNvPr>
            <p:cNvSpPr/>
            <p:nvPr/>
          </p:nvSpPr>
          <p:spPr>
            <a:xfrm>
              <a:off x="7715054" y="3774304"/>
              <a:ext cx="392655" cy="447179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683BCBE7-42CA-634C-A9E0-8770202F7A7C}"/>
                </a:ext>
              </a:extLst>
            </p:cNvPr>
            <p:cNvSpPr/>
            <p:nvPr/>
          </p:nvSpPr>
          <p:spPr>
            <a:xfrm>
              <a:off x="9127292" y="1653472"/>
              <a:ext cx="392655" cy="447179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CD4851D2-C7F0-2149-8141-67887B90EBA3}"/>
                </a:ext>
              </a:extLst>
            </p:cNvPr>
            <p:cNvSpPr/>
            <p:nvPr/>
          </p:nvSpPr>
          <p:spPr>
            <a:xfrm>
              <a:off x="9127292" y="3190102"/>
              <a:ext cx="392655" cy="447179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32632B33-A540-544E-ABFD-02B81C4518EA}"/>
                </a:ext>
              </a:extLst>
            </p:cNvPr>
            <p:cNvSpPr/>
            <p:nvPr/>
          </p:nvSpPr>
          <p:spPr>
            <a:xfrm>
              <a:off x="10295692" y="3190101"/>
              <a:ext cx="392655" cy="447179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E02A247D-124A-D94F-B12B-8EA432C9D77E}"/>
                </a:ext>
              </a:extLst>
            </p:cNvPr>
            <p:cNvCxnSpPr>
              <a:stCxn id="38" idx="6"/>
              <a:endCxn id="43" idx="2"/>
            </p:cNvCxnSpPr>
            <p:nvPr/>
          </p:nvCxnSpPr>
          <p:spPr>
            <a:xfrm>
              <a:off x="6593883" y="672278"/>
              <a:ext cx="1121174" cy="4580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E89C3A6F-8008-6443-854D-10EB1F7CEF85}"/>
                </a:ext>
              </a:extLst>
            </p:cNvPr>
            <p:cNvCxnSpPr>
              <a:cxnSpLocks/>
              <a:stCxn id="39" idx="6"/>
              <a:endCxn id="43" idx="2"/>
            </p:cNvCxnSpPr>
            <p:nvPr/>
          </p:nvCxnSpPr>
          <p:spPr>
            <a:xfrm flipV="1">
              <a:off x="6593881" y="1130301"/>
              <a:ext cx="1121176" cy="45802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32C78107-7CF4-1F4D-BD02-00458A5F38AC}"/>
                </a:ext>
              </a:extLst>
            </p:cNvPr>
            <p:cNvCxnSpPr>
              <a:cxnSpLocks/>
              <a:stCxn id="40" idx="6"/>
              <a:endCxn id="44" idx="2"/>
            </p:cNvCxnSpPr>
            <p:nvPr/>
          </p:nvCxnSpPr>
          <p:spPr>
            <a:xfrm flipV="1">
              <a:off x="6593877" y="2564097"/>
              <a:ext cx="1121176" cy="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142694A5-076F-184A-B7DF-AE92F3DBF157}"/>
                </a:ext>
              </a:extLst>
            </p:cNvPr>
            <p:cNvCxnSpPr>
              <a:cxnSpLocks/>
              <a:stCxn id="38" idx="6"/>
              <a:endCxn id="44" idx="2"/>
            </p:cNvCxnSpPr>
            <p:nvPr/>
          </p:nvCxnSpPr>
          <p:spPr>
            <a:xfrm>
              <a:off x="6593883" y="672278"/>
              <a:ext cx="1121170" cy="189181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E174E5BC-8660-CA4C-84E0-C58CBE19763E}"/>
                </a:ext>
              </a:extLst>
            </p:cNvPr>
            <p:cNvCxnSpPr>
              <a:cxnSpLocks/>
              <a:stCxn id="42" idx="6"/>
              <a:endCxn id="43" idx="2"/>
            </p:cNvCxnSpPr>
            <p:nvPr/>
          </p:nvCxnSpPr>
          <p:spPr>
            <a:xfrm flipV="1">
              <a:off x="6593878" y="1130301"/>
              <a:ext cx="1121179" cy="332561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E59B5F87-465F-2740-9ADB-429EA49B1653}"/>
                </a:ext>
              </a:extLst>
            </p:cNvPr>
            <p:cNvCxnSpPr>
              <a:cxnSpLocks/>
              <a:stCxn id="41" idx="6"/>
              <a:endCxn id="45" idx="2"/>
            </p:cNvCxnSpPr>
            <p:nvPr/>
          </p:nvCxnSpPr>
          <p:spPr>
            <a:xfrm>
              <a:off x="6593879" y="3539871"/>
              <a:ext cx="1121175" cy="4580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8E0B3483-D6CC-3E42-B09E-B9205D61E744}"/>
                </a:ext>
              </a:extLst>
            </p:cNvPr>
            <p:cNvCxnSpPr>
              <a:cxnSpLocks/>
              <a:stCxn id="42" idx="6"/>
              <a:endCxn id="44" idx="2"/>
            </p:cNvCxnSpPr>
            <p:nvPr/>
          </p:nvCxnSpPr>
          <p:spPr>
            <a:xfrm flipV="1">
              <a:off x="6593878" y="2564097"/>
              <a:ext cx="1121175" cy="189182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557A2237-6A76-6C4A-A2D6-5A80C1914034}"/>
                </a:ext>
              </a:extLst>
            </p:cNvPr>
            <p:cNvCxnSpPr>
              <a:cxnSpLocks/>
              <a:stCxn id="38" idx="6"/>
              <a:endCxn id="45" idx="2"/>
            </p:cNvCxnSpPr>
            <p:nvPr/>
          </p:nvCxnSpPr>
          <p:spPr>
            <a:xfrm>
              <a:off x="6593883" y="672278"/>
              <a:ext cx="1121171" cy="332561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C5BD9304-9033-4645-962B-90810D063E52}"/>
                </a:ext>
              </a:extLst>
            </p:cNvPr>
            <p:cNvCxnSpPr>
              <a:cxnSpLocks/>
              <a:stCxn id="45" idx="6"/>
              <a:endCxn id="47" idx="2"/>
            </p:cNvCxnSpPr>
            <p:nvPr/>
          </p:nvCxnSpPr>
          <p:spPr>
            <a:xfrm flipV="1">
              <a:off x="8107709" y="3413692"/>
              <a:ext cx="1019583" cy="58420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D1FEF13C-F11A-7748-B0C3-A8AEF2B43CF9}"/>
                </a:ext>
              </a:extLst>
            </p:cNvPr>
            <p:cNvCxnSpPr>
              <a:cxnSpLocks/>
              <a:stCxn id="44" idx="6"/>
              <a:endCxn id="47" idx="2"/>
            </p:cNvCxnSpPr>
            <p:nvPr/>
          </p:nvCxnSpPr>
          <p:spPr>
            <a:xfrm>
              <a:off x="8107708" y="2564097"/>
              <a:ext cx="1019584" cy="84959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71087A99-6A12-D640-91A1-8904393785CC}"/>
                </a:ext>
              </a:extLst>
            </p:cNvPr>
            <p:cNvCxnSpPr>
              <a:cxnSpLocks/>
              <a:stCxn id="43" idx="6"/>
              <a:endCxn id="46" idx="2"/>
            </p:cNvCxnSpPr>
            <p:nvPr/>
          </p:nvCxnSpPr>
          <p:spPr>
            <a:xfrm>
              <a:off x="8107712" y="1130301"/>
              <a:ext cx="1019580" cy="74676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D2BD3F87-32CC-3743-A85E-EF41D7DF9B20}"/>
                </a:ext>
              </a:extLst>
            </p:cNvPr>
            <p:cNvCxnSpPr>
              <a:cxnSpLocks/>
              <a:stCxn id="45" idx="6"/>
              <a:endCxn id="46" idx="2"/>
            </p:cNvCxnSpPr>
            <p:nvPr/>
          </p:nvCxnSpPr>
          <p:spPr>
            <a:xfrm flipV="1">
              <a:off x="8107709" y="1877062"/>
              <a:ext cx="1019583" cy="212083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87552388-C623-9643-8E19-5CAACDE64E20}"/>
                </a:ext>
              </a:extLst>
            </p:cNvPr>
            <p:cNvCxnSpPr>
              <a:stCxn id="46" idx="6"/>
              <a:endCxn id="48" idx="2"/>
            </p:cNvCxnSpPr>
            <p:nvPr/>
          </p:nvCxnSpPr>
          <p:spPr>
            <a:xfrm>
              <a:off x="9519947" y="1877062"/>
              <a:ext cx="775745" cy="153662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3AC2EBAE-A761-294A-BA92-EEDD280F2836}"/>
                </a:ext>
              </a:extLst>
            </p:cNvPr>
            <p:cNvCxnSpPr>
              <a:cxnSpLocks/>
              <a:stCxn id="47" idx="6"/>
              <a:endCxn id="48" idx="2"/>
            </p:cNvCxnSpPr>
            <p:nvPr/>
          </p:nvCxnSpPr>
          <p:spPr>
            <a:xfrm flipV="1">
              <a:off x="9519947" y="3413691"/>
              <a:ext cx="775745" cy="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FA50F65D-8DE6-D64E-AC17-D5019924B377}"/>
                </a:ext>
              </a:extLst>
            </p:cNvPr>
            <p:cNvCxnSpPr>
              <a:cxnSpLocks/>
              <a:stCxn id="41" idx="6"/>
              <a:endCxn id="64" idx="2"/>
            </p:cNvCxnSpPr>
            <p:nvPr/>
          </p:nvCxnSpPr>
          <p:spPr>
            <a:xfrm flipV="1">
              <a:off x="6593879" y="1877062"/>
              <a:ext cx="3701812" cy="166280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19A7072D-2473-6347-ACCB-19D1CDFF8B7A}"/>
                </a:ext>
              </a:extLst>
            </p:cNvPr>
            <p:cNvSpPr/>
            <p:nvPr/>
          </p:nvSpPr>
          <p:spPr>
            <a:xfrm>
              <a:off x="10295691" y="1653472"/>
              <a:ext cx="392655" cy="447179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C3759980-B34E-434D-9A01-ED66CA0EF957}"/>
                </a:ext>
              </a:extLst>
            </p:cNvPr>
            <p:cNvCxnSpPr>
              <a:cxnSpLocks/>
              <a:stCxn id="46" idx="6"/>
              <a:endCxn id="64" idx="2"/>
            </p:cNvCxnSpPr>
            <p:nvPr/>
          </p:nvCxnSpPr>
          <p:spPr>
            <a:xfrm>
              <a:off x="9519947" y="1877062"/>
              <a:ext cx="77574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7A1DEDD8-6162-0249-A5E7-DD09FD5DB64D}"/>
                </a:ext>
              </a:extLst>
            </p:cNvPr>
            <p:cNvCxnSpPr>
              <a:cxnSpLocks/>
              <a:stCxn id="39" idx="6"/>
              <a:endCxn id="46" idx="2"/>
            </p:cNvCxnSpPr>
            <p:nvPr/>
          </p:nvCxnSpPr>
          <p:spPr>
            <a:xfrm>
              <a:off x="6593881" y="1588326"/>
              <a:ext cx="2533411" cy="28873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A8FFBC0B-BDFD-3246-B938-C9808B1FD749}"/>
              </a:ext>
            </a:extLst>
          </p:cNvPr>
          <p:cNvGrpSpPr/>
          <p:nvPr/>
        </p:nvGrpSpPr>
        <p:grpSpPr>
          <a:xfrm>
            <a:off x="8190808" y="2884466"/>
            <a:ext cx="3420000" cy="2880000"/>
            <a:chOff x="8190808" y="2884466"/>
            <a:chExt cx="3420000" cy="2880000"/>
          </a:xfrm>
        </p:grpSpPr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4068AFE3-4AA2-8E4C-B6F3-2E0817FB55F4}"/>
                </a:ext>
              </a:extLst>
            </p:cNvPr>
            <p:cNvSpPr/>
            <p:nvPr/>
          </p:nvSpPr>
          <p:spPr>
            <a:xfrm>
              <a:off x="8190813" y="2884466"/>
              <a:ext cx="299274" cy="304403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25D05BD8-2774-4E41-9CA0-97529A7ADA75}"/>
                </a:ext>
              </a:extLst>
            </p:cNvPr>
            <p:cNvSpPr/>
            <p:nvPr/>
          </p:nvSpPr>
          <p:spPr>
            <a:xfrm>
              <a:off x="8190811" y="3508037"/>
              <a:ext cx="299274" cy="304403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B22B7AA2-FBBD-B340-9ABE-98DAA9800571}"/>
                </a:ext>
              </a:extLst>
            </p:cNvPr>
            <p:cNvSpPr/>
            <p:nvPr/>
          </p:nvSpPr>
          <p:spPr>
            <a:xfrm>
              <a:off x="8190808" y="4172264"/>
              <a:ext cx="299274" cy="304403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89B72C7A-EF15-2B46-8BB4-D10ECB25D9F3}"/>
                </a:ext>
              </a:extLst>
            </p:cNvPr>
            <p:cNvSpPr/>
            <p:nvPr/>
          </p:nvSpPr>
          <p:spPr>
            <a:xfrm>
              <a:off x="8190810" y="4836491"/>
              <a:ext cx="299274" cy="304403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2484AC86-69F6-DA4B-B3A0-DDF7B3427C11}"/>
                </a:ext>
              </a:extLst>
            </p:cNvPr>
            <p:cNvSpPr/>
            <p:nvPr/>
          </p:nvSpPr>
          <p:spPr>
            <a:xfrm>
              <a:off x="8190809" y="5460063"/>
              <a:ext cx="299274" cy="304403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73CC68E8-953C-BD40-8EC9-FE5C5EE3B9A6}"/>
                </a:ext>
              </a:extLst>
            </p:cNvPr>
            <p:cNvSpPr/>
            <p:nvPr/>
          </p:nvSpPr>
          <p:spPr>
            <a:xfrm>
              <a:off x="9344624" y="3196251"/>
              <a:ext cx="299274" cy="304403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9B688608-9ED3-CA4D-B4A2-FFEBD3DA6E51}"/>
                </a:ext>
              </a:extLst>
            </p:cNvPr>
            <p:cNvSpPr/>
            <p:nvPr/>
          </p:nvSpPr>
          <p:spPr>
            <a:xfrm>
              <a:off x="9344621" y="4172263"/>
              <a:ext cx="299274" cy="304403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500235ED-43AA-3343-B72D-0522C3B116D0}"/>
                </a:ext>
              </a:extLst>
            </p:cNvPr>
            <p:cNvSpPr/>
            <p:nvPr/>
          </p:nvSpPr>
          <p:spPr>
            <a:xfrm>
              <a:off x="9344622" y="5148276"/>
              <a:ext cx="299274" cy="304403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912F9B60-21DD-7A4E-862B-4D037756315D}"/>
                </a:ext>
              </a:extLst>
            </p:cNvPr>
            <p:cNvSpPr/>
            <p:nvPr/>
          </p:nvSpPr>
          <p:spPr>
            <a:xfrm>
              <a:off x="10421002" y="3704585"/>
              <a:ext cx="299274" cy="304403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5A651BE5-2CEE-A446-AF10-D669C2FCDCB7}"/>
                </a:ext>
              </a:extLst>
            </p:cNvPr>
            <p:cNvSpPr/>
            <p:nvPr/>
          </p:nvSpPr>
          <p:spPr>
            <a:xfrm>
              <a:off x="10421002" y="4750599"/>
              <a:ext cx="299274" cy="304403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757E9F24-E7FF-1D4C-B7FB-EE703F037ED9}"/>
                </a:ext>
              </a:extLst>
            </p:cNvPr>
            <p:cNvSpPr/>
            <p:nvPr/>
          </p:nvSpPr>
          <p:spPr>
            <a:xfrm>
              <a:off x="11311534" y="4750598"/>
              <a:ext cx="299274" cy="304403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7" name="Straight Arrow Connector 116">
              <a:extLst>
                <a:ext uri="{FF2B5EF4-FFF2-40B4-BE49-F238E27FC236}">
                  <a16:creationId xmlns:a16="http://schemas.microsoft.com/office/drawing/2014/main" id="{96B630D8-6E87-7A48-B2D2-5A04163088C3}"/>
                </a:ext>
              </a:extLst>
            </p:cNvPr>
            <p:cNvCxnSpPr>
              <a:stCxn id="106" idx="6"/>
              <a:endCxn id="111" idx="2"/>
            </p:cNvCxnSpPr>
            <p:nvPr/>
          </p:nvCxnSpPr>
          <p:spPr>
            <a:xfrm>
              <a:off x="8490087" y="3036668"/>
              <a:ext cx="854537" cy="31178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Arrow Connector 117">
              <a:extLst>
                <a:ext uri="{FF2B5EF4-FFF2-40B4-BE49-F238E27FC236}">
                  <a16:creationId xmlns:a16="http://schemas.microsoft.com/office/drawing/2014/main" id="{1E4770DC-98F3-3548-99A1-F3F1B91CC65E}"/>
                </a:ext>
              </a:extLst>
            </p:cNvPr>
            <p:cNvCxnSpPr>
              <a:cxnSpLocks/>
              <a:stCxn id="107" idx="6"/>
              <a:endCxn id="111" idx="2"/>
            </p:cNvCxnSpPr>
            <p:nvPr/>
          </p:nvCxnSpPr>
          <p:spPr>
            <a:xfrm flipV="1">
              <a:off x="8490085" y="3348453"/>
              <a:ext cx="854539" cy="31178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AFC8BD2E-1F6A-3548-BF3D-222AF42202C8}"/>
                </a:ext>
              </a:extLst>
            </p:cNvPr>
            <p:cNvCxnSpPr>
              <a:cxnSpLocks/>
              <a:stCxn id="108" idx="6"/>
              <a:endCxn id="112" idx="2"/>
            </p:cNvCxnSpPr>
            <p:nvPr/>
          </p:nvCxnSpPr>
          <p:spPr>
            <a:xfrm flipV="1">
              <a:off x="8490082" y="4324465"/>
              <a:ext cx="854539" cy="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Arrow Connector 119">
              <a:extLst>
                <a:ext uri="{FF2B5EF4-FFF2-40B4-BE49-F238E27FC236}">
                  <a16:creationId xmlns:a16="http://schemas.microsoft.com/office/drawing/2014/main" id="{695863D2-0914-6944-89D3-772FF431BC7E}"/>
                </a:ext>
              </a:extLst>
            </p:cNvPr>
            <p:cNvCxnSpPr>
              <a:cxnSpLocks/>
              <a:stCxn id="106" idx="6"/>
              <a:endCxn id="112" idx="2"/>
            </p:cNvCxnSpPr>
            <p:nvPr/>
          </p:nvCxnSpPr>
          <p:spPr>
            <a:xfrm>
              <a:off x="8490087" y="3036668"/>
              <a:ext cx="854534" cy="128779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Arrow Connector 120">
              <a:extLst>
                <a:ext uri="{FF2B5EF4-FFF2-40B4-BE49-F238E27FC236}">
                  <a16:creationId xmlns:a16="http://schemas.microsoft.com/office/drawing/2014/main" id="{83F1A9E7-3256-B141-BAD1-5ED138DBE404}"/>
                </a:ext>
              </a:extLst>
            </p:cNvPr>
            <p:cNvCxnSpPr>
              <a:cxnSpLocks/>
              <a:stCxn id="110" idx="6"/>
              <a:endCxn id="111" idx="2"/>
            </p:cNvCxnSpPr>
            <p:nvPr/>
          </p:nvCxnSpPr>
          <p:spPr>
            <a:xfrm flipV="1">
              <a:off x="8490083" y="3348453"/>
              <a:ext cx="854541" cy="226381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Arrow Connector 121">
              <a:extLst>
                <a:ext uri="{FF2B5EF4-FFF2-40B4-BE49-F238E27FC236}">
                  <a16:creationId xmlns:a16="http://schemas.microsoft.com/office/drawing/2014/main" id="{12DAEF88-FFA0-1F4F-A3B6-FC91426737B0}"/>
                </a:ext>
              </a:extLst>
            </p:cNvPr>
            <p:cNvCxnSpPr>
              <a:cxnSpLocks/>
              <a:stCxn id="109" idx="6"/>
              <a:endCxn id="113" idx="2"/>
            </p:cNvCxnSpPr>
            <p:nvPr/>
          </p:nvCxnSpPr>
          <p:spPr>
            <a:xfrm>
              <a:off x="8490084" y="4988693"/>
              <a:ext cx="854538" cy="31178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Arrow Connector 122">
              <a:extLst>
                <a:ext uri="{FF2B5EF4-FFF2-40B4-BE49-F238E27FC236}">
                  <a16:creationId xmlns:a16="http://schemas.microsoft.com/office/drawing/2014/main" id="{444EE56D-2817-F348-9375-4F4A251FF29C}"/>
                </a:ext>
              </a:extLst>
            </p:cNvPr>
            <p:cNvCxnSpPr>
              <a:cxnSpLocks/>
              <a:stCxn id="110" idx="6"/>
              <a:endCxn id="112" idx="2"/>
            </p:cNvCxnSpPr>
            <p:nvPr/>
          </p:nvCxnSpPr>
          <p:spPr>
            <a:xfrm flipV="1">
              <a:off x="8490083" y="4324465"/>
              <a:ext cx="854538" cy="128779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67AE2E29-F70A-D240-80DD-FE28D1E1CA59}"/>
                </a:ext>
              </a:extLst>
            </p:cNvPr>
            <p:cNvCxnSpPr>
              <a:cxnSpLocks/>
              <a:stCxn id="106" idx="6"/>
              <a:endCxn id="113" idx="2"/>
            </p:cNvCxnSpPr>
            <p:nvPr/>
          </p:nvCxnSpPr>
          <p:spPr>
            <a:xfrm>
              <a:off x="8490087" y="3036668"/>
              <a:ext cx="854535" cy="226381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Arrow Connector 124">
              <a:extLst>
                <a:ext uri="{FF2B5EF4-FFF2-40B4-BE49-F238E27FC236}">
                  <a16:creationId xmlns:a16="http://schemas.microsoft.com/office/drawing/2014/main" id="{4A609517-1632-294C-B90A-D51E3597E8D8}"/>
                </a:ext>
              </a:extLst>
            </p:cNvPr>
            <p:cNvCxnSpPr>
              <a:cxnSpLocks/>
              <a:stCxn id="113" idx="6"/>
              <a:endCxn id="115" idx="2"/>
            </p:cNvCxnSpPr>
            <p:nvPr/>
          </p:nvCxnSpPr>
          <p:spPr>
            <a:xfrm flipV="1">
              <a:off x="9643896" y="4902801"/>
              <a:ext cx="777106" cy="3976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Arrow Connector 125">
              <a:extLst>
                <a:ext uri="{FF2B5EF4-FFF2-40B4-BE49-F238E27FC236}">
                  <a16:creationId xmlns:a16="http://schemas.microsoft.com/office/drawing/2014/main" id="{A7D3821F-1F00-B642-9400-AA2266CF300B}"/>
                </a:ext>
              </a:extLst>
            </p:cNvPr>
            <p:cNvCxnSpPr>
              <a:cxnSpLocks/>
              <a:stCxn id="112" idx="6"/>
              <a:endCxn id="115" idx="2"/>
            </p:cNvCxnSpPr>
            <p:nvPr/>
          </p:nvCxnSpPr>
          <p:spPr>
            <a:xfrm>
              <a:off x="9643895" y="4324465"/>
              <a:ext cx="777107" cy="57833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Arrow Connector 126">
              <a:extLst>
                <a:ext uri="{FF2B5EF4-FFF2-40B4-BE49-F238E27FC236}">
                  <a16:creationId xmlns:a16="http://schemas.microsoft.com/office/drawing/2014/main" id="{E929FAC1-027E-584B-BE55-639F14FBDFC6}"/>
                </a:ext>
              </a:extLst>
            </p:cNvPr>
            <p:cNvCxnSpPr>
              <a:cxnSpLocks/>
              <a:stCxn id="111" idx="6"/>
              <a:endCxn id="114" idx="2"/>
            </p:cNvCxnSpPr>
            <p:nvPr/>
          </p:nvCxnSpPr>
          <p:spPr>
            <a:xfrm>
              <a:off x="9643898" y="3348453"/>
              <a:ext cx="777104" cy="50833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Arrow Connector 127">
              <a:extLst>
                <a:ext uri="{FF2B5EF4-FFF2-40B4-BE49-F238E27FC236}">
                  <a16:creationId xmlns:a16="http://schemas.microsoft.com/office/drawing/2014/main" id="{79FEFDB2-4246-294E-A91E-496D66F5B127}"/>
                </a:ext>
              </a:extLst>
            </p:cNvPr>
            <p:cNvCxnSpPr>
              <a:cxnSpLocks/>
              <a:stCxn id="113" idx="6"/>
              <a:endCxn id="114" idx="2"/>
            </p:cNvCxnSpPr>
            <p:nvPr/>
          </p:nvCxnSpPr>
          <p:spPr>
            <a:xfrm flipV="1">
              <a:off x="9643896" y="3856787"/>
              <a:ext cx="777106" cy="144369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Arrow Connector 128">
              <a:extLst>
                <a:ext uri="{FF2B5EF4-FFF2-40B4-BE49-F238E27FC236}">
                  <a16:creationId xmlns:a16="http://schemas.microsoft.com/office/drawing/2014/main" id="{D48F5DC8-490A-0D42-A4CB-174D4898E263}"/>
                </a:ext>
              </a:extLst>
            </p:cNvPr>
            <p:cNvCxnSpPr>
              <a:stCxn id="114" idx="6"/>
              <a:endCxn id="116" idx="2"/>
            </p:cNvCxnSpPr>
            <p:nvPr/>
          </p:nvCxnSpPr>
          <p:spPr>
            <a:xfrm>
              <a:off x="10720276" y="3856787"/>
              <a:ext cx="591258" cy="104601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Arrow Connector 129">
              <a:extLst>
                <a:ext uri="{FF2B5EF4-FFF2-40B4-BE49-F238E27FC236}">
                  <a16:creationId xmlns:a16="http://schemas.microsoft.com/office/drawing/2014/main" id="{52D93ED3-F270-E949-B572-1F88858CE172}"/>
                </a:ext>
              </a:extLst>
            </p:cNvPr>
            <p:cNvCxnSpPr>
              <a:cxnSpLocks/>
              <a:stCxn id="115" idx="6"/>
              <a:endCxn id="116" idx="2"/>
            </p:cNvCxnSpPr>
            <p:nvPr/>
          </p:nvCxnSpPr>
          <p:spPr>
            <a:xfrm flipV="1">
              <a:off x="10720276" y="4902800"/>
              <a:ext cx="591258" cy="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4697B4E6-41FE-8D41-A1E4-72835F682195}"/>
                </a:ext>
              </a:extLst>
            </p:cNvPr>
            <p:cNvSpPr/>
            <p:nvPr/>
          </p:nvSpPr>
          <p:spPr>
            <a:xfrm>
              <a:off x="11311533" y="3704585"/>
              <a:ext cx="299274" cy="304403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3" name="Straight Arrow Connector 132">
              <a:extLst>
                <a:ext uri="{FF2B5EF4-FFF2-40B4-BE49-F238E27FC236}">
                  <a16:creationId xmlns:a16="http://schemas.microsoft.com/office/drawing/2014/main" id="{3C400775-50CD-1541-8EB7-B87C06C29809}"/>
                </a:ext>
              </a:extLst>
            </p:cNvPr>
            <p:cNvCxnSpPr>
              <a:cxnSpLocks/>
              <a:stCxn id="114" idx="6"/>
              <a:endCxn id="132" idx="2"/>
            </p:cNvCxnSpPr>
            <p:nvPr/>
          </p:nvCxnSpPr>
          <p:spPr>
            <a:xfrm>
              <a:off x="10720276" y="3856787"/>
              <a:ext cx="591257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Arrow Connector 134">
              <a:extLst>
                <a:ext uri="{FF2B5EF4-FFF2-40B4-BE49-F238E27FC236}">
                  <a16:creationId xmlns:a16="http://schemas.microsoft.com/office/drawing/2014/main" id="{3AE42763-EFBF-F345-929E-B0E29831281F}"/>
                </a:ext>
              </a:extLst>
            </p:cNvPr>
            <p:cNvCxnSpPr>
              <a:cxnSpLocks/>
              <a:stCxn id="115" idx="6"/>
              <a:endCxn id="132" idx="2"/>
            </p:cNvCxnSpPr>
            <p:nvPr/>
          </p:nvCxnSpPr>
          <p:spPr>
            <a:xfrm flipV="1">
              <a:off x="10720276" y="3856787"/>
              <a:ext cx="591257" cy="104601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Arrow Connector 135">
              <a:extLst>
                <a:ext uri="{FF2B5EF4-FFF2-40B4-BE49-F238E27FC236}">
                  <a16:creationId xmlns:a16="http://schemas.microsoft.com/office/drawing/2014/main" id="{737BC526-5B7C-6C4E-B7BA-C8808BC2FD44}"/>
                </a:ext>
              </a:extLst>
            </p:cNvPr>
            <p:cNvCxnSpPr>
              <a:cxnSpLocks/>
              <a:stCxn id="112" idx="6"/>
              <a:endCxn id="114" idx="2"/>
            </p:cNvCxnSpPr>
            <p:nvPr/>
          </p:nvCxnSpPr>
          <p:spPr>
            <a:xfrm flipV="1">
              <a:off x="9643895" y="3856787"/>
              <a:ext cx="777107" cy="46767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Arrow Connector 141">
              <a:extLst>
                <a:ext uri="{FF2B5EF4-FFF2-40B4-BE49-F238E27FC236}">
                  <a16:creationId xmlns:a16="http://schemas.microsoft.com/office/drawing/2014/main" id="{CDFF0C78-E11B-354D-9040-85351902C28E}"/>
                </a:ext>
              </a:extLst>
            </p:cNvPr>
            <p:cNvCxnSpPr>
              <a:cxnSpLocks/>
              <a:stCxn id="111" idx="6"/>
              <a:endCxn id="115" idx="2"/>
            </p:cNvCxnSpPr>
            <p:nvPr/>
          </p:nvCxnSpPr>
          <p:spPr>
            <a:xfrm>
              <a:off x="9643898" y="3348453"/>
              <a:ext cx="777104" cy="15543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Arrow Connector 146">
              <a:extLst>
                <a:ext uri="{FF2B5EF4-FFF2-40B4-BE49-F238E27FC236}">
                  <a16:creationId xmlns:a16="http://schemas.microsoft.com/office/drawing/2014/main" id="{5EA1DC5F-B3A0-D54A-9856-51901578EE9F}"/>
                </a:ext>
              </a:extLst>
            </p:cNvPr>
            <p:cNvCxnSpPr>
              <a:cxnSpLocks/>
              <a:stCxn id="107" idx="6"/>
              <a:endCxn id="112" idx="2"/>
            </p:cNvCxnSpPr>
            <p:nvPr/>
          </p:nvCxnSpPr>
          <p:spPr>
            <a:xfrm>
              <a:off x="8490085" y="3660239"/>
              <a:ext cx="854536" cy="66422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Arrow Connector 149">
              <a:extLst>
                <a:ext uri="{FF2B5EF4-FFF2-40B4-BE49-F238E27FC236}">
                  <a16:creationId xmlns:a16="http://schemas.microsoft.com/office/drawing/2014/main" id="{2047BE96-C5AB-204A-9BF0-F7CD82A7E266}"/>
                </a:ext>
              </a:extLst>
            </p:cNvPr>
            <p:cNvCxnSpPr>
              <a:cxnSpLocks/>
              <a:stCxn id="107" idx="6"/>
              <a:endCxn id="113" idx="2"/>
            </p:cNvCxnSpPr>
            <p:nvPr/>
          </p:nvCxnSpPr>
          <p:spPr>
            <a:xfrm>
              <a:off x="8490085" y="3660239"/>
              <a:ext cx="854537" cy="164023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Arrow Connector 152">
              <a:extLst>
                <a:ext uri="{FF2B5EF4-FFF2-40B4-BE49-F238E27FC236}">
                  <a16:creationId xmlns:a16="http://schemas.microsoft.com/office/drawing/2014/main" id="{2EF9D0DE-B3F7-EA4B-AE78-5C51E57BEED9}"/>
                </a:ext>
              </a:extLst>
            </p:cNvPr>
            <p:cNvCxnSpPr>
              <a:cxnSpLocks/>
              <a:stCxn id="108" idx="6"/>
              <a:endCxn id="111" idx="2"/>
            </p:cNvCxnSpPr>
            <p:nvPr/>
          </p:nvCxnSpPr>
          <p:spPr>
            <a:xfrm flipV="1">
              <a:off x="8490082" y="3348453"/>
              <a:ext cx="854542" cy="97601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Arrow Connector 155">
              <a:extLst>
                <a:ext uri="{FF2B5EF4-FFF2-40B4-BE49-F238E27FC236}">
                  <a16:creationId xmlns:a16="http://schemas.microsoft.com/office/drawing/2014/main" id="{FD995302-4A9F-854D-82E2-1F11FB9F54E1}"/>
                </a:ext>
              </a:extLst>
            </p:cNvPr>
            <p:cNvCxnSpPr>
              <a:cxnSpLocks/>
              <a:stCxn id="108" idx="6"/>
              <a:endCxn id="113" idx="2"/>
            </p:cNvCxnSpPr>
            <p:nvPr/>
          </p:nvCxnSpPr>
          <p:spPr>
            <a:xfrm>
              <a:off x="8490082" y="4324466"/>
              <a:ext cx="854540" cy="97601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Arrow Connector 158">
              <a:extLst>
                <a:ext uri="{FF2B5EF4-FFF2-40B4-BE49-F238E27FC236}">
                  <a16:creationId xmlns:a16="http://schemas.microsoft.com/office/drawing/2014/main" id="{83EE042E-75B4-9D4A-B8A5-1E2B38D69B0B}"/>
                </a:ext>
              </a:extLst>
            </p:cNvPr>
            <p:cNvCxnSpPr>
              <a:cxnSpLocks/>
              <a:stCxn id="109" idx="6"/>
              <a:endCxn id="111" idx="2"/>
            </p:cNvCxnSpPr>
            <p:nvPr/>
          </p:nvCxnSpPr>
          <p:spPr>
            <a:xfrm flipV="1">
              <a:off x="8490084" y="3348453"/>
              <a:ext cx="854540" cy="164024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Arrow Connector 161">
              <a:extLst>
                <a:ext uri="{FF2B5EF4-FFF2-40B4-BE49-F238E27FC236}">
                  <a16:creationId xmlns:a16="http://schemas.microsoft.com/office/drawing/2014/main" id="{50D54ED7-60A8-A748-B8F0-473B40E0C847}"/>
                </a:ext>
              </a:extLst>
            </p:cNvPr>
            <p:cNvCxnSpPr>
              <a:cxnSpLocks/>
              <a:stCxn id="109" idx="6"/>
              <a:endCxn id="112" idx="2"/>
            </p:cNvCxnSpPr>
            <p:nvPr/>
          </p:nvCxnSpPr>
          <p:spPr>
            <a:xfrm flipV="1">
              <a:off x="8490084" y="4324465"/>
              <a:ext cx="854537" cy="66422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Arrow Connector 164">
              <a:extLst>
                <a:ext uri="{FF2B5EF4-FFF2-40B4-BE49-F238E27FC236}">
                  <a16:creationId xmlns:a16="http://schemas.microsoft.com/office/drawing/2014/main" id="{AD30072F-C717-B046-8B12-F9D056697018}"/>
                </a:ext>
              </a:extLst>
            </p:cNvPr>
            <p:cNvCxnSpPr>
              <a:cxnSpLocks/>
              <a:stCxn id="110" idx="6"/>
              <a:endCxn id="113" idx="2"/>
            </p:cNvCxnSpPr>
            <p:nvPr/>
          </p:nvCxnSpPr>
          <p:spPr>
            <a:xfrm flipV="1">
              <a:off x="8490083" y="5300478"/>
              <a:ext cx="854539" cy="31178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9" name="Rectangle 168">
            <a:extLst>
              <a:ext uri="{FF2B5EF4-FFF2-40B4-BE49-F238E27FC236}">
                <a16:creationId xmlns:a16="http://schemas.microsoft.com/office/drawing/2014/main" id="{8260127E-F35F-614F-82D9-73087CD49B85}"/>
              </a:ext>
            </a:extLst>
          </p:cNvPr>
          <p:cNvSpPr/>
          <p:nvPr/>
        </p:nvSpPr>
        <p:spPr>
          <a:xfrm>
            <a:off x="406400" y="2810932"/>
            <a:ext cx="3632200" cy="3039535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FD7CC871-3A9E-AF4C-932B-CEA9BA80B9D0}"/>
              </a:ext>
            </a:extLst>
          </p:cNvPr>
          <p:cNvSpPr/>
          <p:nvPr/>
        </p:nvSpPr>
        <p:spPr>
          <a:xfrm>
            <a:off x="4231351" y="2810932"/>
            <a:ext cx="3632200" cy="3039535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Rectangle 170">
            <a:extLst>
              <a:ext uri="{FF2B5EF4-FFF2-40B4-BE49-F238E27FC236}">
                <a16:creationId xmlns:a16="http://schemas.microsoft.com/office/drawing/2014/main" id="{551BDE65-9CF9-4B4C-8926-21776E4EBE72}"/>
              </a:ext>
            </a:extLst>
          </p:cNvPr>
          <p:cNvSpPr/>
          <p:nvPr/>
        </p:nvSpPr>
        <p:spPr>
          <a:xfrm>
            <a:off x="8097102" y="2765931"/>
            <a:ext cx="3632200" cy="3039535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6245A4D4-D5F2-E64A-84E9-6BB08F9D94E9}"/>
              </a:ext>
            </a:extLst>
          </p:cNvPr>
          <p:cNvSpPr txBox="1"/>
          <p:nvPr/>
        </p:nvSpPr>
        <p:spPr>
          <a:xfrm>
            <a:off x="373389" y="2380183"/>
            <a:ext cx="2669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Neural Network</a:t>
            </a: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CF43F171-44C9-F646-B509-8FAE2539AC33}"/>
              </a:ext>
            </a:extLst>
          </p:cNvPr>
          <p:cNvSpPr txBox="1"/>
          <p:nvPr/>
        </p:nvSpPr>
        <p:spPr>
          <a:xfrm>
            <a:off x="4149949" y="2355550"/>
            <a:ext cx="3003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Feedforward Neural Network</a:t>
            </a: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65E22F69-6F71-F946-BA87-A2A8F407805E}"/>
              </a:ext>
            </a:extLst>
          </p:cNvPr>
          <p:cNvSpPr txBox="1"/>
          <p:nvPr/>
        </p:nvSpPr>
        <p:spPr>
          <a:xfrm>
            <a:off x="8033585" y="2339796"/>
            <a:ext cx="22005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Multilayer Perceptron</a:t>
            </a:r>
          </a:p>
        </p:txBody>
      </p:sp>
    </p:spTree>
    <p:extLst>
      <p:ext uri="{BB962C8B-B14F-4D97-AF65-F5344CB8AC3E}">
        <p14:creationId xmlns:p14="http://schemas.microsoft.com/office/powerpoint/2010/main" val="3441002125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465359"/>
      </a:accent1>
      <a:accent2>
        <a:srgbClr val="ED8428"/>
      </a:accent2>
      <a:accent3>
        <a:srgbClr val="E6C46D"/>
      </a:accent3>
      <a:accent4>
        <a:srgbClr val="969FA7"/>
      </a:accent4>
      <a:accent5>
        <a:srgbClr val="A9C37C"/>
      </a:accent5>
      <a:accent6>
        <a:srgbClr val="5A8071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5D8C9649-FBE1-4B5B-8258-8A170F9843A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{9E734AD7-227A-7A46-85C6-2544A50EB6F4}tf10001123</Template>
  <TotalTime>788</TotalTime>
  <Words>1041</Words>
  <Application>Microsoft Macintosh PowerPoint</Application>
  <PresentationFormat>Widescreen</PresentationFormat>
  <Paragraphs>159</Paragraphs>
  <Slides>31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Calibri</vt:lpstr>
      <vt:lpstr>Cambria Math</vt:lpstr>
      <vt:lpstr>Gill Sans MT</vt:lpstr>
      <vt:lpstr>Wingdings</vt:lpstr>
      <vt:lpstr>Wingdings 2</vt:lpstr>
      <vt:lpstr>Dividend</vt:lpstr>
      <vt:lpstr>Bayesian Neural Network Audio Classifiers</vt:lpstr>
      <vt:lpstr>Contents</vt:lpstr>
      <vt:lpstr>Outline</vt:lpstr>
      <vt:lpstr>The Problem</vt:lpstr>
      <vt:lpstr>Theory</vt:lpstr>
      <vt:lpstr>Supervised Learning</vt:lpstr>
      <vt:lpstr>Deep Learning</vt:lpstr>
      <vt:lpstr>The Mathematical Neuron</vt:lpstr>
      <vt:lpstr>Artificial Neural Networks</vt:lpstr>
      <vt:lpstr>Convolutional Neural Networks</vt:lpstr>
      <vt:lpstr>Artificial Neural Networks as Probabilistic models</vt:lpstr>
      <vt:lpstr>Bayesian Neural Networks</vt:lpstr>
      <vt:lpstr>Deep Ensembles</vt:lpstr>
      <vt:lpstr>Method</vt:lpstr>
      <vt:lpstr>ESC-50: Dataset for Environmental Sound Classification</vt:lpstr>
      <vt:lpstr>Spectrograms</vt:lpstr>
      <vt:lpstr>Mel-Spectrograms</vt:lpstr>
      <vt:lpstr>Multi-Channel Spectrogram Model</vt:lpstr>
      <vt:lpstr>Data Augmentation</vt:lpstr>
      <vt:lpstr>ACDNet</vt:lpstr>
      <vt:lpstr>CNN Baseline</vt:lpstr>
      <vt:lpstr>Proposed Network</vt:lpstr>
      <vt:lpstr>Results</vt:lpstr>
      <vt:lpstr>Learning Curves</vt:lpstr>
      <vt:lpstr>Confusion Matricies</vt:lpstr>
      <vt:lpstr>5-fold Cross Validation Accuracies</vt:lpstr>
      <vt:lpstr>Conclusion</vt:lpstr>
      <vt:lpstr>Conclusion</vt:lpstr>
      <vt:lpstr>Thank you for listening</vt:lpstr>
      <vt:lpstr>References</vt:lpstr>
      <vt:lpstr>References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Bayesian Neural Network Audio Classifiers</dc:title>
  <dc:creator>Norrie, Jack</dc:creator>
  <cp:lastModifiedBy>Norrie, Jack</cp:lastModifiedBy>
  <cp:revision>11</cp:revision>
  <dcterms:created xsi:type="dcterms:W3CDTF">2021-09-28T12:07:29Z</dcterms:created>
  <dcterms:modified xsi:type="dcterms:W3CDTF">2021-09-29T08:06:59Z</dcterms:modified>
</cp:coreProperties>
</file>